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 id="2147483673" r:id="rId2"/>
  </p:sldMasterIdLst>
  <p:notesMasterIdLst>
    <p:notesMasterId r:id="rId29"/>
  </p:notesMasterIdLst>
  <p:sldIdLst>
    <p:sldId id="256"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 id="284" r:id="rId28"/>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599" autoAdjust="0"/>
  </p:normalViewPr>
  <p:slideViewPr>
    <p:cSldViewPr snapToGrid="0" snapToObjects="1">
      <p:cViewPr varScale="1">
        <p:scale>
          <a:sx n="70" d="100"/>
          <a:sy n="70" d="100"/>
        </p:scale>
        <p:origin x="-163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160821218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lang="en-US" sz="1100" dirty="0">
              <a:solidFill>
                <a:schemeClr val="dk1"/>
              </a:solidFill>
            </a:endParaRPr>
          </a:p>
        </p:txBody>
      </p:sp>
      <p:sp>
        <p:nvSpPr>
          <p:cNvPr id="128" name="Shape 128"/>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sz="1100" b="0" i="0" u="none" strike="noStrike" cap="none" baseline="0" dirty="0" smtClean="0">
                <a:solidFill>
                  <a:schemeClr val="dk1"/>
                </a:solidFill>
                <a:latin typeface="Calibri"/>
                <a:ea typeface="Calibri"/>
                <a:cs typeface="Calibri"/>
                <a:sym typeface="Calibri"/>
              </a:rPr>
              <a:t>“</a:t>
            </a:r>
            <a:r>
              <a:rPr lang="en-US" sz="1100" b="0" i="0" u="none" strike="noStrike" cap="none" baseline="0" dirty="0">
                <a:solidFill>
                  <a:schemeClr val="dk1"/>
                </a:solidFill>
                <a:latin typeface="Calibri"/>
                <a:ea typeface="Calibri"/>
                <a:cs typeface="Calibri"/>
                <a:sym typeface="Calibri"/>
              </a:rPr>
              <a:t>Remix” is a paper that consists of paraphrasing of content from multiple sources.  Note the “patchwork” text that emerges from this type of plagiarism.  This is low on the “Problematic” front, because instructors typically see “patchwork” writing as a step that emerging writers take when trying to write for a new discipline or about a wholly-new subject matter.</a:t>
            </a:r>
          </a:p>
          <a:p>
            <a:pPr marL="0" marR="0" lvl="0" indent="0" algn="l" rtl="0">
              <a:spcBef>
                <a:spcPts val="0"/>
              </a:spcBef>
              <a:buNone/>
            </a:pPr>
            <a:endParaRPr sz="1100" b="0" i="0" u="none" strike="noStrike" cap="none" baseline="0" dirty="0">
              <a:solidFill>
                <a:schemeClr val="dk1"/>
              </a:solidFill>
              <a:latin typeface="Calibri"/>
              <a:ea typeface="Calibri"/>
              <a:cs typeface="Calibri"/>
              <a:sym typeface="Calibri"/>
            </a:endParaRPr>
          </a:p>
        </p:txBody>
      </p:sp>
      <p:sp>
        <p:nvSpPr>
          <p:cNvPr id="197" name="Shape 197"/>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03" name="Shape 20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sz="1100" b="0" i="0" u="none" strike="noStrike" cap="none" baseline="0" dirty="0" smtClean="0">
                <a:solidFill>
                  <a:schemeClr val="dk1"/>
                </a:solidFill>
                <a:latin typeface="Calibri"/>
                <a:ea typeface="Calibri"/>
                <a:cs typeface="Calibri"/>
                <a:sym typeface="Calibri"/>
              </a:rPr>
              <a:t>The </a:t>
            </a:r>
            <a:r>
              <a:rPr lang="en-US" sz="1100" b="0" i="0" u="none" strike="noStrike" cap="none" baseline="0" dirty="0">
                <a:solidFill>
                  <a:schemeClr val="dk1"/>
                </a:solidFill>
                <a:latin typeface="Calibri"/>
                <a:ea typeface="Calibri"/>
                <a:cs typeface="Calibri"/>
                <a:sym typeface="Calibri"/>
              </a:rPr>
              <a:t>“Recycle” is the paper that was written for one class, but then reappears for a new assignment in a new class.  Look at the title changes and the change in the course.  Students have a tendency to recycle their own work (hence the higher problematic score).  As a general rule of thumb, we suggest that instructors who do not wish to see recycled work include a statement in their syllabi that indicates that only “original work, written for this class is acceptable to fulfill assignment and course requirements.”</a:t>
            </a:r>
          </a:p>
          <a:p>
            <a:pPr marL="0" marR="0" lvl="0" indent="0" algn="l" rtl="0">
              <a:spcBef>
                <a:spcPts val="0"/>
              </a:spcBef>
              <a:buNone/>
            </a:pPr>
            <a:endParaRPr sz="1100" b="0" i="0" u="none" strike="noStrike" cap="none" baseline="0" dirty="0">
              <a:solidFill>
                <a:schemeClr val="dk1"/>
              </a:solidFill>
              <a:latin typeface="Calibri"/>
              <a:ea typeface="Calibri"/>
              <a:cs typeface="Calibri"/>
              <a:sym typeface="Calibri"/>
            </a:endParaRPr>
          </a:p>
        </p:txBody>
      </p:sp>
      <p:sp>
        <p:nvSpPr>
          <p:cNvPr id="204" name="Shape 204"/>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10" name="Shape 21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sz="1100" b="0" i="0" u="none" strike="noStrike" cap="none" baseline="0" dirty="0" smtClean="0">
                <a:solidFill>
                  <a:schemeClr val="dk1"/>
                </a:solidFill>
                <a:latin typeface="Calibri"/>
                <a:ea typeface="Calibri"/>
                <a:cs typeface="Calibri"/>
                <a:sym typeface="Calibri"/>
              </a:rPr>
              <a:t>The </a:t>
            </a:r>
            <a:r>
              <a:rPr lang="en-US" sz="1100" b="0" i="0" u="none" strike="noStrike" cap="none" baseline="0" dirty="0">
                <a:solidFill>
                  <a:schemeClr val="dk1"/>
                </a:solidFill>
                <a:latin typeface="Calibri"/>
                <a:ea typeface="Calibri"/>
                <a:cs typeface="Calibri"/>
                <a:sym typeface="Calibri"/>
              </a:rPr>
              <a:t>“Hybrid” combines perfectly cited sources and copied passages.  </a:t>
            </a:r>
          </a:p>
        </p:txBody>
      </p:sp>
      <p:sp>
        <p:nvSpPr>
          <p:cNvPr id="211" name="Shape 211"/>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Q: </a:t>
            </a:r>
            <a:r>
              <a:rPr lang="en-US" sz="1200" b="0" i="0" u="none" strike="noStrike" cap="none" baseline="0" dirty="0" smtClean="0">
                <a:solidFill>
                  <a:schemeClr val="dk1"/>
                </a:solidFill>
                <a:latin typeface="Calibri"/>
                <a:ea typeface="Calibri"/>
                <a:cs typeface="Calibri"/>
                <a:sym typeface="Calibri"/>
              </a:rPr>
              <a:t>Out </a:t>
            </a:r>
            <a:r>
              <a:rPr lang="en-US" sz="1200" b="0" i="0" u="none" strike="noStrike" cap="none" baseline="0" dirty="0">
                <a:solidFill>
                  <a:schemeClr val="dk1"/>
                </a:solidFill>
                <a:latin typeface="Calibri"/>
                <a:ea typeface="Calibri"/>
                <a:cs typeface="Calibri"/>
                <a:sym typeface="Calibri"/>
              </a:rPr>
              <a:t>of the </a:t>
            </a:r>
            <a:r>
              <a:rPr lang="en-US" sz="1200" dirty="0">
                <a:solidFill>
                  <a:schemeClr val="dk1"/>
                </a:solidFill>
                <a:latin typeface="Calibri"/>
                <a:ea typeface="Calibri"/>
                <a:cs typeface="Calibri"/>
                <a:sym typeface="Calibri"/>
              </a:rPr>
              <a:t>six</a:t>
            </a:r>
            <a:r>
              <a:rPr lang="en-US" sz="1200" b="0" i="0" u="none" strike="noStrike" cap="none" baseline="0" dirty="0">
                <a:solidFill>
                  <a:schemeClr val="dk1"/>
                </a:solidFill>
                <a:latin typeface="Calibri"/>
                <a:ea typeface="Calibri"/>
                <a:cs typeface="Calibri"/>
                <a:sym typeface="Calibri"/>
              </a:rPr>
              <a:t> described thus far, this type of plagiarism should be tagged as:</a:t>
            </a:r>
          </a:p>
          <a:p>
            <a:pPr marL="0" marR="0" lvl="0" indent="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Put into Poll</a:t>
            </a:r>
            <a:br>
              <a:rPr lang="en-US" sz="1200" b="0" i="0" u="none" strike="noStrike" cap="none" baseline="0" dirty="0">
                <a:solidFill>
                  <a:schemeClr val="dk1"/>
                </a:solidFill>
                <a:latin typeface="Calibri"/>
                <a:ea typeface="Calibri"/>
                <a:cs typeface="Calibri"/>
                <a:sym typeface="Calibri"/>
              </a:rPr>
            </a:br>
            <a:r>
              <a:rPr lang="en-US" sz="1200" b="0" i="0" u="none" strike="noStrike" cap="none" baseline="0" dirty="0">
                <a:solidFill>
                  <a:schemeClr val="dk1"/>
                </a:solidFill>
                <a:latin typeface="Calibri"/>
                <a:ea typeface="Calibri"/>
                <a:cs typeface="Calibri"/>
                <a:sym typeface="Calibri"/>
              </a:rPr>
              <a:t>- Recycle</a:t>
            </a:r>
          </a:p>
          <a:p>
            <a:pPr marL="171450" marR="0" lvl="0" indent="-171450" algn="l" rtl="0">
              <a:spcBef>
                <a:spcPts val="0"/>
              </a:spcBef>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CTRL-C</a:t>
            </a:r>
          </a:p>
          <a:p>
            <a:pPr marL="171450" marR="0" lvl="0" indent="-171450" algn="l" rtl="0">
              <a:spcBef>
                <a:spcPts val="0"/>
              </a:spcBef>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Hybrid</a:t>
            </a:r>
          </a:p>
          <a:p>
            <a:pPr marL="171450" marR="0" lvl="0" indent="-171450" algn="l" rtl="0">
              <a:spcBef>
                <a:spcPts val="0"/>
              </a:spcBef>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Find-Replace</a:t>
            </a:r>
          </a:p>
          <a:p>
            <a:pPr marL="171450" marR="0" lvl="0" indent="-171450" algn="l" rtl="0">
              <a:spcBef>
                <a:spcPts val="0"/>
              </a:spcBef>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Remix</a:t>
            </a:r>
          </a:p>
          <a:p>
            <a:pPr marL="171450" marR="0" lvl="0" indent="-171450" algn="l" rtl="0">
              <a:spcBef>
                <a:spcPts val="0"/>
              </a:spcBef>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Clone</a:t>
            </a:r>
          </a:p>
          <a:p>
            <a:pPr marL="171450" marR="0" lvl="0" indent="-9525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A: </a:t>
            </a:r>
            <a:r>
              <a:rPr lang="en-US" sz="1200" b="0" i="0" u="none" strike="noStrike" cap="none" baseline="0" dirty="0" smtClean="0">
                <a:solidFill>
                  <a:schemeClr val="dk1"/>
                </a:solidFill>
                <a:latin typeface="Calibri"/>
                <a:ea typeface="Calibri"/>
                <a:cs typeface="Calibri"/>
                <a:sym typeface="Calibri"/>
              </a:rPr>
              <a:t>Remix</a:t>
            </a:r>
            <a:endParaRPr lang="en-US" sz="1200" b="0" i="0" u="none" strike="noStrike" cap="none" baseline="0" dirty="0">
              <a:solidFill>
                <a:schemeClr val="dk1"/>
              </a:solidFill>
              <a:latin typeface="Calibri"/>
              <a:ea typeface="Calibri"/>
              <a:cs typeface="Calibri"/>
              <a:sym typeface="Calibri"/>
            </a:endParaRPr>
          </a:p>
        </p:txBody>
      </p:sp>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24" name="Shape 22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sz="1100" dirty="0" smtClean="0">
                <a:solidFill>
                  <a:schemeClr val="dk1"/>
                </a:solidFill>
                <a:latin typeface="Calibri"/>
                <a:ea typeface="Calibri"/>
                <a:cs typeface="Calibri"/>
                <a:sym typeface="Calibri"/>
              </a:rPr>
              <a:t>At </a:t>
            </a:r>
            <a:r>
              <a:rPr lang="en-US" sz="1100" dirty="0">
                <a:solidFill>
                  <a:schemeClr val="dk1"/>
                </a:solidFill>
                <a:latin typeface="Calibri"/>
                <a:ea typeface="Calibri"/>
                <a:cs typeface="Calibri"/>
                <a:sym typeface="Calibri"/>
              </a:rPr>
              <a:t>number 7, we have the “</a:t>
            </a:r>
            <a:r>
              <a:rPr lang="en-US" sz="1100" dirty="0" err="1">
                <a:solidFill>
                  <a:schemeClr val="dk1"/>
                </a:solidFill>
                <a:latin typeface="Calibri"/>
                <a:ea typeface="Calibri"/>
                <a:cs typeface="Calibri"/>
                <a:sym typeface="Calibri"/>
              </a:rPr>
              <a:t>mashup</a:t>
            </a:r>
            <a:r>
              <a:rPr lang="en-US" sz="1100" dirty="0">
                <a:solidFill>
                  <a:schemeClr val="dk1"/>
                </a:solidFill>
                <a:latin typeface="Calibri"/>
                <a:ea typeface="Calibri"/>
                <a:cs typeface="Calibri"/>
                <a:sym typeface="Calibri"/>
              </a:rPr>
              <a:t>.”  Which is an act of mixing copied material from different sources.  If you look at the highlighted text, you can see clearly that the copy is a visual </a:t>
            </a:r>
            <a:r>
              <a:rPr lang="en-US" sz="1100" dirty="0" err="1">
                <a:solidFill>
                  <a:schemeClr val="dk1"/>
                </a:solidFill>
                <a:latin typeface="Calibri"/>
                <a:ea typeface="Calibri"/>
                <a:cs typeface="Calibri"/>
                <a:sym typeface="Calibri"/>
              </a:rPr>
              <a:t>mashup</a:t>
            </a:r>
            <a:r>
              <a:rPr lang="en-US" sz="1100" dirty="0">
                <a:solidFill>
                  <a:schemeClr val="dk1"/>
                </a:solidFill>
                <a:latin typeface="Calibri"/>
                <a:ea typeface="Calibri"/>
                <a:cs typeface="Calibri"/>
                <a:sym typeface="Calibri"/>
              </a:rPr>
              <a:t> of content from different sources.  Note that the </a:t>
            </a:r>
            <a:r>
              <a:rPr lang="en-US" sz="1100" b="0" i="0" u="none" strike="noStrike" cap="none" baseline="0" dirty="0">
                <a:solidFill>
                  <a:schemeClr val="dk1"/>
                </a:solidFill>
                <a:latin typeface="Calibri"/>
                <a:ea typeface="Calibri"/>
                <a:cs typeface="Calibri"/>
                <a:sym typeface="Calibri"/>
              </a:rPr>
              <a:t>“</a:t>
            </a:r>
            <a:r>
              <a:rPr lang="en-US" sz="1100" dirty="0" err="1">
                <a:solidFill>
                  <a:schemeClr val="dk1"/>
                </a:solidFill>
                <a:latin typeface="Calibri"/>
                <a:ea typeface="Calibri"/>
                <a:cs typeface="Calibri"/>
                <a:sym typeface="Calibri"/>
              </a:rPr>
              <a:t>m</a:t>
            </a:r>
            <a:r>
              <a:rPr lang="en-US" sz="1100" b="0" i="0" u="none" strike="noStrike" cap="none" baseline="0" dirty="0" err="1">
                <a:solidFill>
                  <a:schemeClr val="dk1"/>
                </a:solidFill>
                <a:latin typeface="Calibri"/>
                <a:ea typeface="Calibri"/>
                <a:cs typeface="Calibri"/>
                <a:sym typeface="Calibri"/>
              </a:rPr>
              <a:t>ashup</a:t>
            </a:r>
            <a:r>
              <a:rPr lang="en-US" sz="1100" b="0" i="0" u="none" strike="noStrike" cap="none" baseline="0" dirty="0">
                <a:solidFill>
                  <a:schemeClr val="dk1"/>
                </a:solidFill>
                <a:latin typeface="Calibri"/>
                <a:ea typeface="Calibri"/>
                <a:cs typeface="Calibri"/>
                <a:sym typeface="Calibri"/>
              </a:rPr>
              <a:t>” is NOT paraphrasing—this is just the act of copying material from a number of sources and putting them together to make a paper.  In other words, this is an example of how NOT to do a research paper.  </a:t>
            </a:r>
            <a:r>
              <a:rPr lang="en-US" sz="1100" dirty="0">
                <a:solidFill>
                  <a:schemeClr val="dk1"/>
                </a:solidFill>
                <a:latin typeface="Calibri"/>
                <a:ea typeface="Calibri"/>
                <a:cs typeface="Calibri"/>
                <a:sym typeface="Calibri"/>
              </a:rPr>
              <a:t>Also note how frequently, our survey respondents reported seeing this type of plagiarism.  </a:t>
            </a:r>
          </a:p>
          <a:p>
            <a:pPr marL="0" marR="0" lvl="0" indent="0" algn="l" rtl="0">
              <a:spcBef>
                <a:spcPts val="0"/>
              </a:spcBef>
              <a:buNone/>
            </a:pPr>
            <a:endParaRPr sz="1100" dirty="0">
              <a:solidFill>
                <a:schemeClr val="dk1"/>
              </a:solidFill>
              <a:latin typeface="Calibri"/>
              <a:ea typeface="Calibri"/>
              <a:cs typeface="Calibri"/>
              <a:sym typeface="Calibri"/>
            </a:endParaRPr>
          </a:p>
          <a:p>
            <a:pPr marL="0" marR="0" lvl="0" indent="0" algn="l" rtl="0">
              <a:spcBef>
                <a:spcPts val="0"/>
              </a:spcBef>
              <a:buNone/>
            </a:pPr>
            <a:endParaRPr sz="1100" dirty="0">
              <a:solidFill>
                <a:schemeClr val="dk1"/>
              </a:solidFill>
              <a:latin typeface="Calibri"/>
              <a:ea typeface="Calibri"/>
              <a:cs typeface="Calibri"/>
              <a:sym typeface="Calibri"/>
            </a:endParaRPr>
          </a:p>
        </p:txBody>
      </p:sp>
      <p:sp>
        <p:nvSpPr>
          <p:cNvPr id="225" name="Shape 225"/>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30" name="Shape 23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100" dirty="0" smtClean="0">
                <a:solidFill>
                  <a:schemeClr val="dk1"/>
                </a:solidFill>
                <a:latin typeface="Calibri"/>
                <a:ea typeface="Calibri"/>
                <a:cs typeface="Calibri"/>
                <a:sym typeface="Calibri"/>
              </a:rPr>
              <a:t>At </a:t>
            </a:r>
            <a:r>
              <a:rPr lang="en-US" sz="1100" dirty="0">
                <a:solidFill>
                  <a:schemeClr val="dk1"/>
                </a:solidFill>
                <a:latin typeface="Calibri"/>
                <a:ea typeface="Calibri"/>
                <a:cs typeface="Calibri"/>
                <a:sym typeface="Calibri"/>
              </a:rPr>
              <a:t>number 8, we have the 404 error.  Which is a paper that includes citations to non-existent or inaccurate information about sources.  </a:t>
            </a:r>
          </a:p>
          <a:p>
            <a:pPr marL="0" marR="0" lvl="0" indent="0" algn="l" rtl="0">
              <a:spcBef>
                <a:spcPts val="0"/>
              </a:spcBef>
              <a:buSzPct val="25000"/>
              <a:buNone/>
            </a:pPr>
            <a:r>
              <a:rPr lang="en-US" sz="1100" b="0" i="0" u="none" strike="noStrike" cap="none" baseline="0" dirty="0">
                <a:solidFill>
                  <a:schemeClr val="dk1"/>
                </a:solidFill>
                <a:latin typeface="Calibri"/>
                <a:ea typeface="Calibri"/>
                <a:cs typeface="Calibri"/>
                <a:sym typeface="Calibri"/>
              </a:rPr>
              <a:t>The “404 Error” happens when students include false or incomplete citations.  </a:t>
            </a:r>
            <a:r>
              <a:rPr lang="en-US" sz="1100" dirty="0">
                <a:solidFill>
                  <a:schemeClr val="dk1"/>
                </a:solidFill>
                <a:latin typeface="Calibri"/>
                <a:ea typeface="Calibri"/>
                <a:cs typeface="Calibri"/>
                <a:sym typeface="Calibri"/>
              </a:rPr>
              <a:t>This is low on the frequently-seen scale--as well as the problematic scale--likely the reflection of errors on the students’ part.  Perhaps they’ve forgotten the full citation or have only captured incomplete information about the sources that they’ve used. </a:t>
            </a:r>
          </a:p>
          <a:p>
            <a:pPr marL="0" marR="0" lvl="0" indent="0" algn="l" rtl="0">
              <a:spcBef>
                <a:spcPts val="0"/>
              </a:spcBef>
              <a:buNone/>
            </a:pPr>
            <a:endParaRPr sz="1100" b="0" i="0" u="none" strike="noStrike" cap="none" baseline="0" dirty="0">
              <a:solidFill>
                <a:schemeClr val="dk1"/>
              </a:solidFill>
              <a:latin typeface="Calibri"/>
              <a:ea typeface="Calibri"/>
              <a:cs typeface="Calibri"/>
              <a:sym typeface="Calibri"/>
            </a:endParaRPr>
          </a:p>
        </p:txBody>
      </p:sp>
      <p:sp>
        <p:nvSpPr>
          <p:cNvPr id="231" name="Shape 231"/>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36" name="Shape 23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sz="1100" b="0" i="0" u="none" strike="noStrike" cap="none" baseline="0" dirty="0" smtClean="0">
                <a:solidFill>
                  <a:schemeClr val="dk1"/>
                </a:solidFill>
                <a:latin typeface="Calibri"/>
                <a:ea typeface="Calibri"/>
                <a:cs typeface="Calibri"/>
                <a:sym typeface="Calibri"/>
              </a:rPr>
              <a:t>At </a:t>
            </a:r>
            <a:r>
              <a:rPr lang="en-US" sz="1100" b="0" i="0" u="none" strike="noStrike" cap="none" baseline="0" dirty="0">
                <a:solidFill>
                  <a:schemeClr val="dk1"/>
                </a:solidFill>
                <a:latin typeface="Calibri"/>
                <a:ea typeface="Calibri"/>
                <a:cs typeface="Calibri"/>
                <a:sym typeface="Calibri"/>
              </a:rPr>
              <a:t>number 9, we have the “Aggregator,” which is the “</a:t>
            </a:r>
            <a:r>
              <a:rPr lang="en-US" sz="1100" b="0" i="0" u="none" strike="noStrike" cap="none" baseline="0" dirty="0" err="1">
                <a:solidFill>
                  <a:schemeClr val="dk1"/>
                </a:solidFill>
                <a:latin typeface="Calibri"/>
                <a:ea typeface="Calibri"/>
                <a:cs typeface="Calibri"/>
                <a:sym typeface="Calibri"/>
              </a:rPr>
              <a:t>Mashup</a:t>
            </a:r>
            <a:r>
              <a:rPr lang="en-US" sz="1100" b="0" i="0" u="none" strike="noStrike" cap="none" baseline="0" dirty="0">
                <a:solidFill>
                  <a:schemeClr val="dk1"/>
                </a:solidFill>
                <a:latin typeface="Calibri"/>
                <a:ea typeface="Calibri"/>
                <a:cs typeface="Calibri"/>
                <a:sym typeface="Calibri"/>
              </a:rPr>
              <a:t>” but with proper citation.  That is, the aggregator inclu</a:t>
            </a:r>
            <a:r>
              <a:rPr lang="en-US" sz="1100" dirty="0">
                <a:solidFill>
                  <a:schemeClr val="dk1"/>
                </a:solidFill>
                <a:latin typeface="Calibri"/>
                <a:ea typeface="Calibri"/>
                <a:cs typeface="Calibri"/>
                <a:sym typeface="Calibri"/>
              </a:rPr>
              <a:t>des proper citation to sources but the paper contains almost no original work.  This is what many beginning writers would draft as a </a:t>
            </a:r>
            <a:r>
              <a:rPr lang="en-US" sz="1100" b="0" i="0" u="none" strike="noStrike" cap="none" baseline="0" dirty="0">
                <a:solidFill>
                  <a:schemeClr val="dk1"/>
                </a:solidFill>
                <a:latin typeface="Calibri"/>
                <a:ea typeface="Calibri"/>
                <a:cs typeface="Calibri"/>
                <a:sym typeface="Calibri"/>
              </a:rPr>
              <a:t>“research” paper.</a:t>
            </a:r>
            <a:r>
              <a:rPr lang="en-US" sz="1100" dirty="0">
                <a:solidFill>
                  <a:schemeClr val="dk1"/>
                </a:solidFill>
                <a:latin typeface="Calibri"/>
                <a:ea typeface="Calibri"/>
                <a:cs typeface="Calibri"/>
                <a:sym typeface="Calibri"/>
              </a:rPr>
              <a:t>  Our survey respondents reported encountering this somewhat frequently and saw this as somewhat problematic.  </a:t>
            </a:r>
          </a:p>
        </p:txBody>
      </p:sp>
      <p:sp>
        <p:nvSpPr>
          <p:cNvPr id="237" name="Shape 237"/>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43" name="Shape 24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sz="1100" b="0" i="0" u="none" strike="noStrike" cap="none" baseline="0" dirty="0" smtClean="0">
                <a:solidFill>
                  <a:schemeClr val="dk1"/>
                </a:solidFill>
                <a:latin typeface="Calibri"/>
                <a:ea typeface="Calibri"/>
                <a:cs typeface="Calibri"/>
                <a:sym typeface="Calibri"/>
              </a:rPr>
              <a:t>Last</a:t>
            </a:r>
            <a:r>
              <a:rPr lang="en-US" sz="1100" b="0" i="0" u="none" strike="noStrike" cap="none" baseline="0" dirty="0">
                <a:solidFill>
                  <a:schemeClr val="dk1"/>
                </a:solidFill>
                <a:latin typeface="Calibri"/>
                <a:ea typeface="Calibri"/>
                <a:cs typeface="Calibri"/>
                <a:sym typeface="Calibri"/>
              </a:rPr>
              <a:t>, we have the “Re-tweet,” which includes proper citation, but relies much too closely to the original.  </a:t>
            </a:r>
            <a:r>
              <a:rPr lang="en-US" sz="1100" dirty="0">
                <a:solidFill>
                  <a:schemeClr val="dk1"/>
                </a:solidFill>
                <a:latin typeface="Calibri"/>
                <a:ea typeface="Calibri"/>
                <a:cs typeface="Calibri"/>
                <a:sym typeface="Calibri"/>
              </a:rPr>
              <a:t>Our survey respondents reported that they encountered this moderately frequently.  And, interestingly reported that it was not that problematic.  One of the questions that the appearance of a frequent re-tweeting in a paper would arise for me is whether the student in relying on the text is also relying too much on the original sources ideas for the paper or assignment.  </a:t>
            </a:r>
          </a:p>
          <a:p>
            <a:pPr marL="0" marR="0" lvl="0" indent="0" algn="l" rtl="0">
              <a:spcBef>
                <a:spcPts val="0"/>
              </a:spcBef>
              <a:buNone/>
            </a:pPr>
            <a:endParaRPr sz="1100" dirty="0">
              <a:solidFill>
                <a:schemeClr val="dk1"/>
              </a:solidFill>
              <a:latin typeface="Calibri"/>
              <a:ea typeface="Calibri"/>
              <a:cs typeface="Calibri"/>
              <a:sym typeface="Calibri"/>
            </a:endParaRPr>
          </a:p>
          <a:p>
            <a:pPr marL="0" marR="0" lvl="0" indent="0" algn="l" rtl="0">
              <a:spcBef>
                <a:spcPts val="0"/>
              </a:spcBef>
              <a:buNone/>
            </a:pPr>
            <a:endParaRPr sz="1100" dirty="0">
              <a:solidFill>
                <a:schemeClr val="dk1"/>
              </a:solidFill>
              <a:latin typeface="Calibri"/>
              <a:ea typeface="Calibri"/>
              <a:cs typeface="Calibri"/>
              <a:sym typeface="Calibri"/>
            </a:endParaRPr>
          </a:p>
        </p:txBody>
      </p:sp>
      <p:sp>
        <p:nvSpPr>
          <p:cNvPr id="244" name="Shape 244"/>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Q: </a:t>
            </a:r>
            <a:r>
              <a:rPr lang="en-US" sz="1200" dirty="0" smtClean="0">
                <a:solidFill>
                  <a:schemeClr val="dk1"/>
                </a:solidFill>
                <a:latin typeface="Calibri"/>
                <a:ea typeface="Calibri"/>
                <a:cs typeface="Calibri"/>
                <a:sym typeface="Calibri"/>
              </a:rPr>
              <a:t>O</a:t>
            </a:r>
            <a:r>
              <a:rPr lang="en-US" sz="1200" b="0" i="0" u="none" strike="noStrike" cap="none" baseline="0" dirty="0" smtClean="0">
                <a:solidFill>
                  <a:schemeClr val="dk1"/>
                </a:solidFill>
                <a:latin typeface="Calibri"/>
                <a:ea typeface="Calibri"/>
                <a:cs typeface="Calibri"/>
                <a:sym typeface="Calibri"/>
              </a:rPr>
              <a:t>ut </a:t>
            </a:r>
            <a:r>
              <a:rPr lang="en-US" sz="1200" b="0" i="0" u="none" strike="noStrike" cap="none" baseline="0" dirty="0">
                <a:solidFill>
                  <a:schemeClr val="dk1"/>
                </a:solidFill>
                <a:latin typeface="Calibri"/>
                <a:ea typeface="Calibri"/>
                <a:cs typeface="Calibri"/>
                <a:sym typeface="Calibri"/>
              </a:rPr>
              <a:t>of all ten described, this type of plagiarism should be tagged as:</a:t>
            </a:r>
          </a:p>
          <a:p>
            <a:pPr marL="0" marR="0" lvl="0" indent="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Put into Poll:</a:t>
            </a:r>
          </a:p>
          <a:p>
            <a:pPr marL="171450" marR="0" lvl="0" indent="-171450" algn="l" rtl="0">
              <a:spcBef>
                <a:spcPts val="0"/>
              </a:spcBef>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Recycle</a:t>
            </a:r>
          </a:p>
          <a:p>
            <a:pPr marL="171450" marR="0" lvl="0" indent="-171450" algn="l" rtl="0">
              <a:spcBef>
                <a:spcPts val="0"/>
              </a:spcBef>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CTRL-C</a:t>
            </a:r>
          </a:p>
          <a:p>
            <a:pPr marL="171450" marR="0" lvl="0" indent="-171450" algn="l" rtl="0">
              <a:spcBef>
                <a:spcPts val="0"/>
              </a:spcBef>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Hybrid</a:t>
            </a:r>
          </a:p>
          <a:p>
            <a:pPr marL="171450" marR="0" lvl="0" indent="-171450" algn="l" rtl="0">
              <a:spcBef>
                <a:spcPts val="0"/>
              </a:spcBef>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Find-Replace</a:t>
            </a:r>
          </a:p>
          <a:p>
            <a:pPr marL="171450" marR="0" lvl="0" indent="-171450" algn="l" rtl="0">
              <a:spcBef>
                <a:spcPts val="0"/>
              </a:spcBef>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Aggregator</a:t>
            </a:r>
          </a:p>
          <a:p>
            <a:pPr marL="171450" marR="0" lvl="0" indent="-171450" algn="l" rtl="0">
              <a:spcBef>
                <a:spcPts val="0"/>
              </a:spcBef>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Re-tweet</a:t>
            </a:r>
          </a:p>
          <a:p>
            <a:pPr marL="171450" marR="0" lvl="0" indent="-171450" algn="l" rtl="0">
              <a:spcBef>
                <a:spcPts val="0"/>
              </a:spcBef>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404 Error</a:t>
            </a:r>
          </a:p>
          <a:p>
            <a:pPr marL="171450" marR="0" lvl="0" indent="-171450" algn="l" rtl="0">
              <a:spcBef>
                <a:spcPts val="0"/>
              </a:spcBef>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Hybrid</a:t>
            </a:r>
          </a:p>
          <a:p>
            <a:pPr marL="171450" marR="0" lvl="0" indent="-171450" algn="l" rtl="0">
              <a:spcBef>
                <a:spcPts val="0"/>
              </a:spcBef>
              <a:buClr>
                <a:schemeClr val="dk1"/>
              </a:buClr>
              <a:buSzPct val="100000"/>
              <a:buFont typeface="Calibri"/>
              <a:buChar char="-"/>
            </a:pPr>
            <a:r>
              <a:rPr lang="en-US" sz="1200" b="0" i="0" u="none" strike="noStrike" cap="none" baseline="0" dirty="0" err="1">
                <a:solidFill>
                  <a:schemeClr val="dk1"/>
                </a:solidFill>
                <a:latin typeface="Calibri"/>
                <a:ea typeface="Calibri"/>
                <a:cs typeface="Calibri"/>
                <a:sym typeface="Calibri"/>
              </a:rPr>
              <a:t>Mashup</a:t>
            </a:r>
            <a:endParaRPr lang="en-US" sz="1200" b="0" i="0" u="none" strike="noStrike" cap="none" baseline="0" dirty="0">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Clone</a:t>
            </a:r>
          </a:p>
          <a:p>
            <a:pPr marL="0" marR="0" lvl="0" indent="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A: 404 Error</a:t>
            </a:r>
          </a:p>
          <a:p>
            <a:pPr marL="0" marR="0" lvl="0" indent="0" algn="l" rtl="0">
              <a:spcBef>
                <a:spcPts val="0"/>
              </a:spcBef>
              <a:buClr>
                <a:schemeClr val="dk1"/>
              </a:buClr>
              <a:buFont typeface="Calibri"/>
              <a:buNone/>
            </a:pPr>
            <a:endParaRPr sz="1200" dirty="0">
              <a:solidFill>
                <a:schemeClr val="dk1"/>
              </a:solidFill>
              <a:latin typeface="Calibri"/>
              <a:ea typeface="Calibri"/>
              <a:cs typeface="Calibri"/>
              <a:sym typeface="Calibri"/>
            </a:endParaRPr>
          </a:p>
        </p:txBody>
      </p:sp>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64" name="Shape 26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sz="1100" b="0" i="0" u="none" strike="noStrike" cap="none" baseline="0" dirty="0" smtClean="0">
                <a:solidFill>
                  <a:schemeClr val="dk1"/>
                </a:solidFill>
                <a:latin typeface="Calibri"/>
                <a:ea typeface="Calibri"/>
                <a:cs typeface="Calibri"/>
                <a:sym typeface="Calibri"/>
              </a:rPr>
              <a:t>This </a:t>
            </a:r>
            <a:r>
              <a:rPr lang="en-US" sz="1100" b="0" i="0" u="none" strike="noStrike" cap="none" baseline="0" dirty="0">
                <a:solidFill>
                  <a:schemeClr val="dk1"/>
                </a:solidFill>
                <a:latin typeface="Calibri"/>
                <a:ea typeface="Calibri"/>
                <a:cs typeface="Calibri"/>
                <a:sym typeface="Calibri"/>
              </a:rPr>
              <a:t>slide shows the Frequency and Problematic </a:t>
            </a:r>
            <a:r>
              <a:rPr lang="en-US" sz="1100" dirty="0">
                <a:solidFill>
                  <a:schemeClr val="dk1"/>
                </a:solidFill>
                <a:latin typeface="Calibri"/>
                <a:ea typeface="Calibri"/>
                <a:cs typeface="Calibri"/>
                <a:sym typeface="Calibri"/>
              </a:rPr>
              <a:t>R</a:t>
            </a:r>
            <a:r>
              <a:rPr lang="en-US" sz="1100" b="0" i="0" u="none" strike="noStrike" cap="none" baseline="0" dirty="0">
                <a:solidFill>
                  <a:schemeClr val="dk1"/>
                </a:solidFill>
                <a:latin typeface="Calibri"/>
                <a:ea typeface="Calibri"/>
                <a:cs typeface="Calibri"/>
                <a:sym typeface="Calibri"/>
              </a:rPr>
              <a:t>ankings of the types</a:t>
            </a:r>
            <a:r>
              <a:rPr lang="en-US" sz="1100" dirty="0">
                <a:solidFill>
                  <a:schemeClr val="dk1"/>
                </a:solidFill>
                <a:latin typeface="Calibri"/>
                <a:ea typeface="Calibri"/>
                <a:cs typeface="Calibri"/>
                <a:sym typeface="Calibri"/>
              </a:rPr>
              <a:t>. Again, this is from survey results so you may see something different in your classroom. Nonetheless, its interesting to see Clone, CTR-C and </a:t>
            </a:r>
            <a:r>
              <a:rPr lang="en-US" sz="1100" dirty="0" err="1">
                <a:solidFill>
                  <a:schemeClr val="dk1"/>
                </a:solidFill>
                <a:latin typeface="Calibri"/>
                <a:ea typeface="Calibri"/>
                <a:cs typeface="Calibri"/>
                <a:sym typeface="Calibri"/>
              </a:rPr>
              <a:t>Mashup</a:t>
            </a:r>
            <a:r>
              <a:rPr lang="en-US" sz="1100" dirty="0">
                <a:solidFill>
                  <a:schemeClr val="dk1"/>
                </a:solidFill>
                <a:latin typeface="Calibri"/>
                <a:ea typeface="Calibri"/>
                <a:cs typeface="Calibri"/>
                <a:sym typeface="Calibri"/>
              </a:rPr>
              <a:t>, ranking in the top for both categories.</a:t>
            </a:r>
          </a:p>
        </p:txBody>
      </p:sp>
      <p:sp>
        <p:nvSpPr>
          <p:cNvPr id="265" name="Shape 265"/>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dirty="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0" name="Shape 27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dirty="0">
              <a:solidFill>
                <a:schemeClr val="dk1"/>
              </a:solidFill>
              <a:latin typeface="Calibri"/>
              <a:ea typeface="Calibri"/>
              <a:cs typeface="Calibri"/>
              <a:sym typeface="Calibri"/>
            </a:endParaRPr>
          </a:p>
        </p:txBody>
      </p:sp>
      <p:sp>
        <p:nvSpPr>
          <p:cNvPr id="276" name="Shape 2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lang="en-US" sz="1200" dirty="0">
              <a:solidFill>
                <a:schemeClr val="dk1"/>
              </a:solidFill>
              <a:latin typeface="Calibri"/>
              <a:ea typeface="Calibri"/>
              <a:cs typeface="Calibri"/>
              <a:sym typeface="Calibri"/>
            </a:endParaRPr>
          </a:p>
        </p:txBody>
      </p:sp>
      <p:sp>
        <p:nvSpPr>
          <p:cNvPr id="282" name="Shape 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dirty="0">
              <a:solidFill>
                <a:schemeClr val="dk1"/>
              </a:solidFill>
              <a:latin typeface="Calibri"/>
              <a:ea typeface="Calibri"/>
              <a:cs typeface="Calibri"/>
              <a:sym typeface="Calibri"/>
            </a:endParaRPr>
          </a:p>
        </p:txBody>
      </p:sp>
      <p:sp>
        <p:nvSpPr>
          <p:cNvPr id="288" name="Shape 2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3" name="Shape 29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457200" marR="0" lvl="0" indent="-304800" algn="l" rtl="0">
              <a:spcBef>
                <a:spcPts val="0"/>
              </a:spcBef>
              <a:buClr>
                <a:schemeClr val="dk1"/>
              </a:buClr>
              <a:buFont typeface="Calibri"/>
              <a:buChar char="-"/>
            </a:pPr>
            <a:endParaRPr sz="1200" dirty="0">
              <a:solidFill>
                <a:schemeClr val="dk1"/>
              </a:solidFill>
              <a:latin typeface="Calibri"/>
              <a:ea typeface="Calibri"/>
              <a:cs typeface="Calibri"/>
              <a:sym typeface="Calibri"/>
            </a:endParaRPr>
          </a:p>
        </p:txBody>
      </p:sp>
      <p:sp>
        <p:nvSpPr>
          <p:cNvPr id="299" name="Shape 2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lang="en-US" sz="1100" dirty="0">
              <a:solidFill>
                <a:schemeClr val="dk1"/>
              </a:solidFill>
            </a:endParaRPr>
          </a:p>
        </p:txBody>
      </p:sp>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R="0" lvl="0" algn="l" rtl="0">
              <a:spcBef>
                <a:spcPts val="0"/>
              </a:spcBef>
              <a:buNone/>
            </a:pPr>
            <a:endParaRPr sz="1100" dirty="0">
              <a:solidFill>
                <a:schemeClr val="dk1"/>
              </a:solidFill>
            </a:endParaRPr>
          </a:p>
        </p:txBody>
      </p:sp>
      <p:sp>
        <p:nvSpPr>
          <p:cNvPr id="141" name="Shape 141"/>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R="0" lvl="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60" name="Shape 16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sz="1100" b="0" i="0" u="none" strike="noStrike" cap="none" baseline="0" dirty="0" smtClean="0">
                <a:solidFill>
                  <a:schemeClr val="dk1"/>
                </a:solidFill>
                <a:latin typeface="Calibri"/>
                <a:ea typeface="Calibri"/>
                <a:cs typeface="Calibri"/>
                <a:sym typeface="Calibri"/>
              </a:rPr>
              <a:t>The </a:t>
            </a:r>
            <a:r>
              <a:rPr lang="en-US" sz="1100" b="0" i="0" u="none" strike="noStrike" cap="none" baseline="0" dirty="0">
                <a:solidFill>
                  <a:schemeClr val="dk1"/>
                </a:solidFill>
                <a:latin typeface="Calibri"/>
                <a:ea typeface="Calibri"/>
                <a:cs typeface="Calibri"/>
                <a:sym typeface="Calibri"/>
              </a:rPr>
              <a:t>Plagiarism Spectrum is a guide that </a:t>
            </a:r>
            <a:r>
              <a:rPr lang="en-US" sz="1100" b="0" i="0" u="none" strike="noStrike" cap="none" baseline="0" dirty="0" err="1">
                <a:solidFill>
                  <a:schemeClr val="dk1"/>
                </a:solidFill>
                <a:latin typeface="Calibri"/>
                <a:ea typeface="Calibri"/>
                <a:cs typeface="Calibri"/>
                <a:sym typeface="Calibri"/>
              </a:rPr>
              <a:t>Turnitin</a:t>
            </a:r>
            <a:r>
              <a:rPr lang="en-US" sz="1100" b="0" i="0" u="none" strike="noStrike" cap="none" baseline="0" dirty="0">
                <a:solidFill>
                  <a:schemeClr val="dk1"/>
                </a:solidFill>
                <a:latin typeface="Calibri"/>
                <a:ea typeface="Calibri"/>
                <a:cs typeface="Calibri"/>
                <a:sym typeface="Calibri"/>
              </a:rPr>
              <a:t> developed to help educators, students, academics, and writers recognize the various forms of plagiarism. This spectrum moves plagiarism beyond the black-and-white definition of “literary theft” to one that captures the nuances of how plagiarism can take form. </a:t>
            </a:r>
          </a:p>
          <a:p>
            <a:pPr marL="0" marR="0" lvl="0" indent="0" algn="l" rtl="0">
              <a:spcBef>
                <a:spcPts val="0"/>
              </a:spcBef>
              <a:buNone/>
            </a:pPr>
            <a:endParaRPr sz="11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100" b="0" i="0" u="none" strike="noStrike" cap="none" baseline="0" dirty="0">
                <a:solidFill>
                  <a:schemeClr val="dk1"/>
                </a:solidFill>
                <a:latin typeface="Calibri"/>
                <a:ea typeface="Calibri"/>
                <a:cs typeface="Calibri"/>
                <a:sym typeface="Calibri"/>
              </a:rPr>
              <a:t>The Spectrum is an outcome of the study of thousands of plagiarized papers, providing examples of 10 distinct types of plagiarism that comprise the vast majority of unoriginal work in student papers. These types are defined across a spectrum of intent and have been given titles to reflect both the influence of the Web on plagiarism and to help make the definitions more meaningful to the generation of students who are “digital natives.”</a:t>
            </a:r>
          </a:p>
          <a:p>
            <a:pPr marL="0" marR="0" lvl="0" indent="0" algn="l" rtl="0">
              <a:spcBef>
                <a:spcPts val="0"/>
              </a:spcBef>
              <a:buNone/>
            </a:pPr>
            <a:endParaRPr sz="11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100" b="0" i="0" u="none" strike="noStrike" cap="none" baseline="0" dirty="0">
                <a:solidFill>
                  <a:schemeClr val="dk1"/>
                </a:solidFill>
                <a:latin typeface="Calibri"/>
                <a:ea typeface="Calibri"/>
                <a:cs typeface="Calibri"/>
                <a:sym typeface="Calibri"/>
              </a:rPr>
              <a:t>As part of this study (April 2012), </a:t>
            </a:r>
            <a:r>
              <a:rPr lang="en-US" sz="1100" b="0" i="0" u="none" strike="noStrike" cap="none" baseline="0" dirty="0" err="1">
                <a:solidFill>
                  <a:schemeClr val="dk1"/>
                </a:solidFill>
                <a:latin typeface="Calibri"/>
                <a:ea typeface="Calibri"/>
                <a:cs typeface="Calibri"/>
                <a:sym typeface="Calibri"/>
              </a:rPr>
              <a:t>Turnitin</a:t>
            </a:r>
            <a:r>
              <a:rPr lang="en-US" sz="1100" b="0" i="0" u="none" strike="noStrike" cap="none" baseline="0" dirty="0">
                <a:solidFill>
                  <a:schemeClr val="dk1"/>
                </a:solidFill>
                <a:latin typeface="Calibri"/>
                <a:ea typeface="Calibri"/>
                <a:cs typeface="Calibri"/>
                <a:sym typeface="Calibri"/>
              </a:rPr>
              <a:t> surveyed both higher and secondary education instructors to take a measure of how prevalent and problematic these instances of plagiarism are among their students. The Plagiarism Spectrum ranks the types of plagiarism by intent and then provides data on the prevalence and problematic nature of type based on the feedback from 879 survey respondents.</a:t>
            </a:r>
            <a:r>
              <a:rPr lang="en-US" sz="1100" dirty="0">
                <a:solidFill>
                  <a:schemeClr val="dk1"/>
                </a:solidFill>
                <a:latin typeface="Calibri"/>
                <a:ea typeface="Calibri"/>
                <a:cs typeface="Calibri"/>
                <a:sym typeface="Calibri"/>
              </a:rPr>
              <a:t>  That feedback is reflected in the visual descriptions of the types that we are going to share with you today.</a:t>
            </a:r>
          </a:p>
          <a:p>
            <a:pPr marL="0" marR="0" lvl="0" indent="0" algn="l" rtl="0">
              <a:spcBef>
                <a:spcPts val="0"/>
              </a:spcBef>
              <a:buNone/>
            </a:pPr>
            <a:endParaRPr sz="11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100" b="0" i="0" u="none" strike="noStrike" cap="none" baseline="0" dirty="0">
              <a:solidFill>
                <a:schemeClr val="dk1"/>
              </a:solidFill>
              <a:latin typeface="Calibri"/>
              <a:ea typeface="Calibri"/>
              <a:cs typeface="Calibri"/>
              <a:sym typeface="Calibri"/>
            </a:endParaRPr>
          </a:p>
        </p:txBody>
      </p:sp>
      <p:sp>
        <p:nvSpPr>
          <p:cNvPr id="161" name="Shape 161"/>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sz="1100" b="0" i="0" u="none" strike="noStrike" cap="none" baseline="0" dirty="0" smtClean="0">
                <a:solidFill>
                  <a:schemeClr val="dk1"/>
                </a:solidFill>
                <a:latin typeface="Calibri"/>
                <a:ea typeface="Calibri"/>
                <a:cs typeface="Calibri"/>
                <a:sym typeface="Calibri"/>
              </a:rPr>
              <a:t>At </a:t>
            </a:r>
            <a:r>
              <a:rPr lang="en-US" sz="1100" b="0" i="0" u="none" strike="noStrike" cap="none" baseline="0" dirty="0">
                <a:solidFill>
                  <a:schemeClr val="dk1"/>
                </a:solidFill>
                <a:latin typeface="Calibri"/>
                <a:ea typeface="Calibri"/>
                <a:cs typeface="Calibri"/>
                <a:sym typeface="Calibri"/>
              </a:rPr>
              <a:t>the top is the definition of the type. Below that, you’ll see the “Original” text on the left and next to it the “Unoriginal” version with the questionable text highlighted. In the upper-right hand corner, you’ll see the “Frequency” with which our survey respondents reported how often they’ve seen this type of plagiarism, along with how “Problematic” they thought this type of plagiarism is.  </a:t>
            </a:r>
          </a:p>
          <a:p>
            <a:pPr marL="0" marR="0" lvl="0" indent="0" algn="l" rtl="0">
              <a:spcBef>
                <a:spcPts val="0"/>
              </a:spcBef>
              <a:buNone/>
            </a:pPr>
            <a:endParaRPr sz="11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100" dirty="0">
                <a:solidFill>
                  <a:schemeClr val="dk1"/>
                </a:solidFill>
                <a:latin typeface="Calibri"/>
                <a:ea typeface="Calibri"/>
                <a:cs typeface="Calibri"/>
                <a:sym typeface="Calibri"/>
              </a:rPr>
              <a:t>The first one here is “T</a:t>
            </a:r>
            <a:r>
              <a:rPr lang="en-US" sz="1100" b="0" i="0" u="none" strike="noStrike" cap="none" baseline="0" dirty="0">
                <a:solidFill>
                  <a:schemeClr val="dk1"/>
                </a:solidFill>
                <a:latin typeface="Calibri"/>
                <a:ea typeface="Calibri"/>
                <a:cs typeface="Calibri"/>
                <a:sym typeface="Calibri"/>
              </a:rPr>
              <a:t>he Clone,</a:t>
            </a:r>
            <a:r>
              <a:rPr lang="en-US" sz="1100" dirty="0">
                <a:solidFill>
                  <a:schemeClr val="dk1"/>
                </a:solidFill>
                <a:latin typeface="Calibri"/>
                <a:ea typeface="Calibri"/>
                <a:cs typeface="Calibri"/>
                <a:sym typeface="Calibri"/>
              </a:rPr>
              <a:t>” which</a:t>
            </a:r>
            <a:r>
              <a:rPr lang="en-US" sz="1100" b="0" i="0" u="none" strike="noStrike" cap="none" baseline="0" dirty="0">
                <a:solidFill>
                  <a:schemeClr val="dk1"/>
                </a:solidFill>
                <a:latin typeface="Calibri"/>
                <a:ea typeface="Calibri"/>
                <a:cs typeface="Calibri"/>
                <a:sym typeface="Calibri"/>
              </a:rPr>
              <a:t> came in as the most frequent and problematic of all 10 types that our survey respondents reviewed. And as you can see in the Clone, there is an exact 100% match to another text.</a:t>
            </a:r>
          </a:p>
        </p:txBody>
      </p:sp>
      <p:sp>
        <p:nvSpPr>
          <p:cNvPr id="169" name="Shape 169"/>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sz="1100" dirty="0" smtClean="0">
                <a:solidFill>
                  <a:schemeClr val="dk1"/>
                </a:solidFill>
                <a:latin typeface="Calibri"/>
                <a:ea typeface="Calibri"/>
                <a:cs typeface="Calibri"/>
                <a:sym typeface="Calibri"/>
              </a:rPr>
              <a:t>Now</a:t>
            </a:r>
            <a:r>
              <a:rPr lang="en-US" sz="1100" dirty="0">
                <a:solidFill>
                  <a:schemeClr val="dk1"/>
                </a:solidFill>
                <a:latin typeface="Calibri"/>
                <a:ea typeface="Calibri"/>
                <a:cs typeface="Calibri"/>
                <a:sym typeface="Calibri"/>
              </a:rPr>
              <a:t>, m</a:t>
            </a:r>
            <a:r>
              <a:rPr lang="en-US" sz="1100" b="0" i="0" u="none" strike="noStrike" cap="none" baseline="0" dirty="0">
                <a:solidFill>
                  <a:schemeClr val="dk1"/>
                </a:solidFill>
                <a:latin typeface="Calibri"/>
                <a:ea typeface="Calibri"/>
                <a:cs typeface="Calibri"/>
                <a:sym typeface="Calibri"/>
              </a:rPr>
              <a:t>oving onto the next type-- “CTRL-C” also known as “copy-and-paste.”  Here, you can see that not ALL of the text has been copied. Again, the highlighted text is the text that’s been matched from another source. Frequency for this type is also high as well as the problematic score.  The “2” in the very upper right is the rank of this type of plagiarism in terms of</a:t>
            </a:r>
            <a:r>
              <a:rPr lang="en-US" sz="1100" b="0" i="0" u="none" strike="noStrike" cap="none" baseline="0" dirty="0">
                <a:latin typeface="Calibri"/>
                <a:ea typeface="Calibri"/>
                <a:cs typeface="Calibri"/>
                <a:sym typeface="Calibri"/>
              </a:rPr>
              <a:t> its egregiousness or intent. </a:t>
            </a:r>
          </a:p>
          <a:p>
            <a:pPr marL="0" marR="0" lvl="0" indent="0" algn="l" rtl="0">
              <a:spcBef>
                <a:spcPts val="0"/>
              </a:spcBef>
              <a:buNone/>
            </a:pPr>
            <a:endParaRPr sz="1100" b="0" i="0" u="none" strike="noStrike" cap="none" baseline="0" dirty="0">
              <a:solidFill>
                <a:schemeClr val="dk1"/>
              </a:solidFill>
              <a:latin typeface="Calibri"/>
              <a:ea typeface="Calibri"/>
              <a:cs typeface="Calibri"/>
              <a:sym typeface="Calibri"/>
            </a:endParaRPr>
          </a:p>
        </p:txBody>
      </p:sp>
      <p:sp>
        <p:nvSpPr>
          <p:cNvPr id="176" name="Shape 176"/>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sz="1100" b="0" i="0" u="none" strike="noStrike" cap="none" baseline="0" dirty="0" smtClean="0">
                <a:solidFill>
                  <a:schemeClr val="dk1"/>
                </a:solidFill>
                <a:latin typeface="Calibri"/>
                <a:ea typeface="Calibri"/>
                <a:cs typeface="Calibri"/>
                <a:sym typeface="Calibri"/>
              </a:rPr>
              <a:t>The </a:t>
            </a:r>
            <a:r>
              <a:rPr lang="en-US" sz="1100" b="0" i="0" u="none" strike="noStrike" cap="none" baseline="0" dirty="0">
                <a:solidFill>
                  <a:schemeClr val="dk1"/>
                </a:solidFill>
                <a:latin typeface="Calibri"/>
                <a:ea typeface="Calibri"/>
                <a:cs typeface="Calibri"/>
                <a:sym typeface="Calibri"/>
              </a:rPr>
              <a:t>next one is “Find-Replace,” which essentially, yields a moth-ridden version of the original. In find and replace, key words and phrases have been changed but the fundamental content is retained from the original source. Note the frequency and problematic scores.</a:t>
            </a:r>
          </a:p>
          <a:p>
            <a:pPr marL="0" marR="0" lvl="0" indent="0" algn="l" rtl="0">
              <a:spcBef>
                <a:spcPts val="0"/>
              </a:spcBef>
              <a:buNone/>
            </a:pPr>
            <a:endParaRPr sz="1100" b="0" i="0" u="none" strike="noStrike" cap="none" baseline="0" dirty="0">
              <a:solidFill>
                <a:schemeClr val="dk1"/>
              </a:solidFill>
              <a:latin typeface="Calibri"/>
              <a:ea typeface="Calibri"/>
              <a:cs typeface="Calibri"/>
              <a:sym typeface="Calibri"/>
            </a:endParaRPr>
          </a:p>
        </p:txBody>
      </p:sp>
      <p:sp>
        <p:nvSpPr>
          <p:cNvPr id="183" name="Shape 183"/>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Q: </a:t>
            </a:r>
            <a:r>
              <a:rPr lang="en-US" sz="1200" b="0" i="0" u="none" strike="noStrike" cap="none" baseline="0" dirty="0" smtClean="0">
                <a:solidFill>
                  <a:schemeClr val="dk1"/>
                </a:solidFill>
                <a:latin typeface="Calibri"/>
                <a:ea typeface="Calibri"/>
                <a:cs typeface="Calibri"/>
                <a:sym typeface="Calibri"/>
              </a:rPr>
              <a:t>Out </a:t>
            </a:r>
            <a:r>
              <a:rPr lang="en-US" sz="1200" b="0" i="0" u="none" strike="noStrike" cap="none" baseline="0" dirty="0">
                <a:solidFill>
                  <a:schemeClr val="dk1"/>
                </a:solidFill>
                <a:latin typeface="Calibri"/>
                <a:ea typeface="Calibri"/>
                <a:cs typeface="Calibri"/>
                <a:sym typeface="Calibri"/>
              </a:rPr>
              <a:t>of the three described thus far, this type of plagiarism should be tagged as:</a:t>
            </a:r>
          </a:p>
          <a:p>
            <a:pPr marL="0" marR="0" lvl="0" indent="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Put into poll:</a:t>
            </a:r>
          </a:p>
          <a:p>
            <a:pPr marL="171450" marR="0" lvl="0" indent="-171450" algn="l" rtl="0">
              <a:spcBef>
                <a:spcPts val="0"/>
              </a:spcBef>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Clone</a:t>
            </a:r>
          </a:p>
          <a:p>
            <a:pPr marL="171450" marR="0" lvl="0" indent="-171450" algn="l" rtl="0">
              <a:spcBef>
                <a:spcPts val="0"/>
              </a:spcBef>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CTRL-C</a:t>
            </a:r>
          </a:p>
          <a:p>
            <a:pPr marL="171450" marR="0" lvl="0" indent="-171450" algn="l" rtl="0">
              <a:spcBef>
                <a:spcPts val="0"/>
              </a:spcBef>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Find-Replace</a:t>
            </a:r>
          </a:p>
          <a:p>
            <a:pPr marL="0" marR="0" lvl="0" indent="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A: CTRL-C</a:t>
            </a:r>
          </a:p>
          <a:p>
            <a:pPr marL="0" marR="0" lvl="0" indent="0" algn="l" rtl="0">
              <a:spcBef>
                <a:spcPts val="0"/>
              </a:spcBef>
              <a:buClr>
                <a:schemeClr val="dk1"/>
              </a:buClr>
              <a:buFont typeface="Calibri"/>
              <a:buNone/>
            </a:pPr>
            <a:endParaRPr sz="1200" dirty="0">
              <a:solidFill>
                <a:schemeClr val="dk1"/>
              </a:solidFill>
              <a:latin typeface="Calibri"/>
              <a:ea typeface="Calibri"/>
              <a:cs typeface="Calibri"/>
              <a:sym typeface="Calibri"/>
            </a:endParaRPr>
          </a:p>
        </p:txBody>
      </p:sp>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rgbClr val="CADCEC"/>
        </a:solidFill>
        <a:effectLst/>
      </p:bgPr>
    </p:bg>
    <p:spTree>
      <p:nvGrpSpPr>
        <p:cNvPr id="1" name="Shape 7"/>
        <p:cNvGrpSpPr/>
        <p:nvPr/>
      </p:nvGrpSpPr>
      <p:grpSpPr>
        <a:xfrm>
          <a:off x="0" y="0"/>
          <a:ext cx="0" cy="0"/>
          <a:chOff x="0" y="0"/>
          <a:chExt cx="0" cy="0"/>
        </a:xfrm>
      </p:grpSpPr>
      <p:pic>
        <p:nvPicPr>
          <p:cNvPr id="8" name="Shape 8"/>
          <p:cNvPicPr preferRelativeResize="0"/>
          <p:nvPr/>
        </p:nvPicPr>
        <p:blipFill rotWithShape="1">
          <a:blip r:embed="rId2">
            <a:alphaModFix/>
          </a:blip>
          <a:srcRect/>
          <a:stretch/>
        </p:blipFill>
        <p:spPr>
          <a:xfrm>
            <a:off x="7316009" y="442822"/>
            <a:ext cx="1371646" cy="37491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Proxima Nov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50" name="Shape 50"/>
          <p:cNvPicPr preferRelativeResize="0"/>
          <p:nvPr/>
        </p:nvPicPr>
        <p:blipFill rotWithShape="1">
          <a:blip r:embed="rId2">
            <a:alphaModFix/>
          </a:blip>
          <a:srcRect/>
          <a:stretch/>
        </p:blipFill>
        <p:spPr>
          <a:xfrm>
            <a:off x="7772367" y="6305750"/>
            <a:ext cx="914431" cy="249943"/>
          </a:xfrm>
          <a:prstGeom prst="rect">
            <a:avLst/>
          </a:prstGeom>
          <a:noFill/>
          <a:ln>
            <a:noFill/>
          </a:ln>
        </p:spPr>
      </p:pic>
      <p:sp>
        <p:nvSpPr>
          <p:cNvPr id="51" name="Shape 51"/>
          <p:cNvSpPr>
            <a:spLocks noGrp="1"/>
          </p:cNvSpPr>
          <p:nvPr>
            <p:ph type="pic" idx="2"/>
          </p:nvPr>
        </p:nvSpPr>
        <p:spPr>
          <a:xfrm>
            <a:off x="457200" y="1600200"/>
            <a:ext cx="8229600" cy="4179888"/>
          </a:xfrm>
          <a:prstGeom prst="rect">
            <a:avLst/>
          </a:prstGeom>
          <a:noFill/>
          <a:ln>
            <a:noFill/>
          </a:ln>
        </p:spPr>
      </p:sp>
      <p:sp>
        <p:nvSpPr>
          <p:cNvPr id="52" name="Shape 52"/>
          <p:cNvSpPr txBox="1"/>
          <p:nvPr/>
        </p:nvSpPr>
        <p:spPr>
          <a:xfrm>
            <a:off x="457200" y="6343775"/>
            <a:ext cx="1698526" cy="18466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US" sz="600" b="0" i="0" u="none" strike="noStrike" cap="none" baseline="0">
                <a:solidFill>
                  <a:schemeClr val="dk1"/>
                </a:solidFill>
                <a:latin typeface="Proxima Nova"/>
                <a:ea typeface="Proxima Nova"/>
                <a:cs typeface="Proxima Nova"/>
                <a:sym typeface="Proxima Nova"/>
                <a:rtl val="0"/>
              </a:rPr>
              <a:t>© 2014 iParadigms LLC. All rights reserved.</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Proxima Nov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55" name="Shape 55"/>
          <p:cNvPicPr preferRelativeResize="0"/>
          <p:nvPr/>
        </p:nvPicPr>
        <p:blipFill rotWithShape="1">
          <a:blip r:embed="rId2">
            <a:alphaModFix/>
          </a:blip>
          <a:srcRect/>
          <a:stretch/>
        </p:blipFill>
        <p:spPr>
          <a:xfrm>
            <a:off x="7772367" y="6305750"/>
            <a:ext cx="914431" cy="249943"/>
          </a:xfrm>
          <a:prstGeom prst="rect">
            <a:avLst/>
          </a:prstGeom>
          <a:noFill/>
          <a:ln>
            <a:noFill/>
          </a:ln>
        </p:spPr>
      </p:pic>
      <p:sp>
        <p:nvSpPr>
          <p:cNvPr id="56" name="Shape 56"/>
          <p:cNvSpPr txBox="1"/>
          <p:nvPr/>
        </p:nvSpPr>
        <p:spPr>
          <a:xfrm>
            <a:off x="457200" y="6343775"/>
            <a:ext cx="1698526" cy="18466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US" sz="600" b="0" i="0" u="none" strike="noStrike" cap="none" baseline="0">
                <a:solidFill>
                  <a:schemeClr val="dk1"/>
                </a:solidFill>
                <a:latin typeface="Proxima Nova"/>
                <a:ea typeface="Proxima Nova"/>
                <a:cs typeface="Proxima Nova"/>
                <a:sym typeface="Proxima Nova"/>
                <a:rtl val="0"/>
              </a:rPr>
              <a:t>© 2014 iParadigms LLC. All rights reserved.</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Helvetica Neue"/>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59" name="Shape 59"/>
          <p:cNvPicPr preferRelativeResize="0"/>
          <p:nvPr/>
        </p:nvPicPr>
        <p:blipFill rotWithShape="1">
          <a:blip r:embed="rId2">
            <a:alphaModFix/>
          </a:blip>
          <a:srcRect/>
          <a:stretch/>
        </p:blipFill>
        <p:spPr>
          <a:xfrm>
            <a:off x="7772367" y="6305750"/>
            <a:ext cx="914431" cy="249943"/>
          </a:xfrm>
          <a:prstGeom prst="rect">
            <a:avLst/>
          </a:prstGeom>
          <a:noFill/>
          <a:ln>
            <a:noFill/>
          </a:ln>
        </p:spPr>
      </p:pic>
      <p:sp>
        <p:nvSpPr>
          <p:cNvPr id="60" name="Shape 60"/>
          <p:cNvSpPr txBox="1"/>
          <p:nvPr/>
        </p:nvSpPr>
        <p:spPr>
          <a:xfrm>
            <a:off x="457200" y="6343775"/>
            <a:ext cx="1698526" cy="18466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US" sz="600" b="0" i="0" u="none" strike="noStrike" cap="none" baseline="0">
                <a:solidFill>
                  <a:schemeClr val="dk1"/>
                </a:solidFill>
                <a:latin typeface="Proxima Nova"/>
                <a:ea typeface="Proxima Nova"/>
                <a:cs typeface="Proxima Nova"/>
                <a:sym typeface="Proxima Nova"/>
                <a:rtl val="0"/>
              </a:rPr>
              <a:t>© 2014 iParadigms LLC. All rights reserved.</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1">
    <p:spTree>
      <p:nvGrpSpPr>
        <p:cNvPr id="1" name="Shape 61"/>
        <p:cNvGrpSpPr/>
        <p:nvPr/>
      </p:nvGrpSpPr>
      <p:grpSpPr>
        <a:xfrm>
          <a:off x="0" y="0"/>
          <a:ext cx="0" cy="0"/>
          <a:chOff x="0" y="0"/>
          <a:chExt cx="0" cy="0"/>
        </a:xfrm>
      </p:grpSpPr>
      <p:pic>
        <p:nvPicPr>
          <p:cNvPr id="62" name="Shape 62"/>
          <p:cNvPicPr preferRelativeResize="0"/>
          <p:nvPr/>
        </p:nvPicPr>
        <p:blipFill rotWithShape="1">
          <a:blip r:embed="rId2">
            <a:alphaModFix/>
          </a:blip>
          <a:srcRect/>
          <a:stretch/>
        </p:blipFill>
        <p:spPr>
          <a:xfrm>
            <a:off x="591325" y="2218686"/>
            <a:ext cx="7961350" cy="242062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3"/>
        <p:cNvGrpSpPr/>
        <p:nvPr/>
      </p:nvGrpSpPr>
      <p:grpSpPr>
        <a:xfrm>
          <a:off x="0" y="0"/>
          <a:ext cx="0" cy="0"/>
          <a:chOff x="0" y="0"/>
          <a:chExt cx="0" cy="0"/>
        </a:xfrm>
      </p:grpSpPr>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lnSpc>
                <a:spcPct val="100000"/>
              </a:lnSpc>
              <a:spcBef>
                <a:spcPts val="0"/>
              </a:spcBef>
              <a:spcAft>
                <a:spcPts val="0"/>
              </a:spcAft>
              <a:buClr>
                <a:srgbClr val="000000"/>
              </a:buClr>
              <a:buFont typeface="Arial"/>
              <a:buNone/>
              <a:defRPr/>
            </a:lvl3pPr>
            <a:lvl4pPr marL="0" marR="0" indent="0" algn="l" rtl="0">
              <a:lnSpc>
                <a:spcPct val="100000"/>
              </a:lnSpc>
              <a:spcBef>
                <a:spcPts val="0"/>
              </a:spcBef>
              <a:spcAft>
                <a:spcPts val="0"/>
              </a:spcAft>
              <a:buClr>
                <a:srgbClr val="000000"/>
              </a:buClr>
              <a:buFont typeface="Arial"/>
              <a:buNone/>
              <a:defRPr/>
            </a:lvl4pPr>
            <a:lvl5pPr marL="0" marR="0" indent="0" algn="l" rtl="0">
              <a:lnSpc>
                <a:spcPct val="100000"/>
              </a:lnSpc>
              <a:spcBef>
                <a:spcPts val="0"/>
              </a:spcBef>
              <a:spcAft>
                <a:spcPts val="0"/>
              </a:spcAft>
              <a:buClr>
                <a:srgbClr val="000000"/>
              </a:buClr>
              <a:buFont typeface="Arial"/>
              <a:buNone/>
              <a:defRPr/>
            </a:lvl5pPr>
            <a:lvl6pPr marL="0" marR="0" indent="0" algn="l" rtl="0">
              <a:lnSpc>
                <a:spcPct val="100000"/>
              </a:lnSpc>
              <a:spcBef>
                <a:spcPts val="0"/>
              </a:spcBef>
              <a:spcAft>
                <a:spcPts val="0"/>
              </a:spcAft>
              <a:buClr>
                <a:srgbClr val="000000"/>
              </a:buClr>
              <a:buFont typeface="Arial"/>
              <a:buNone/>
              <a:defRPr/>
            </a:lvl6pPr>
            <a:lvl7pPr marL="0" marR="0" indent="0" algn="l" rtl="0">
              <a:lnSpc>
                <a:spcPct val="100000"/>
              </a:lnSpc>
              <a:spcBef>
                <a:spcPts val="0"/>
              </a:spcBef>
              <a:spcAft>
                <a:spcPts val="0"/>
              </a:spcAft>
              <a:buClr>
                <a:srgbClr val="000000"/>
              </a:buClr>
              <a:buFont typeface="Arial"/>
              <a:buNone/>
              <a:defRPr/>
            </a:lvl7pPr>
            <a:lvl8pPr marL="0" marR="0" indent="0" algn="l" rtl="0">
              <a:lnSpc>
                <a:spcPct val="100000"/>
              </a:lnSpc>
              <a:spcBef>
                <a:spcPts val="0"/>
              </a:spcBef>
              <a:spcAft>
                <a:spcPts val="0"/>
              </a:spcAft>
              <a:buClr>
                <a:srgbClr val="000000"/>
              </a:buClr>
              <a:buFont typeface="Arial"/>
              <a:buNone/>
              <a:defRPr/>
            </a:lvl8pPr>
            <a:lvl9pPr marL="0" marR="0" indent="0" algn="l" rtl="0">
              <a:lnSpc>
                <a:spcPct val="100000"/>
              </a:lnSpc>
              <a:spcBef>
                <a:spcPts val="0"/>
              </a:spcBef>
              <a:spcAft>
                <a:spcPts val="0"/>
              </a:spcAft>
              <a:buClr>
                <a:srgbClr val="000000"/>
              </a:buClr>
              <a:buFont typeface="Arial"/>
              <a:buNone/>
              <a:defRPr/>
            </a:lvl9pPr>
          </a:lstStyle>
          <a:p>
            <a:endParaRPr/>
          </a:p>
        </p:txBody>
      </p:sp>
      <p:sp>
        <p:nvSpPr>
          <p:cNvPr id="65" name="Shape 65"/>
          <p:cNvSpPr txBox="1">
            <a:spLocks noGrp="1"/>
          </p:cNvSpPr>
          <p:nvPr>
            <p:ph type="ftr" idx="11"/>
          </p:nvPr>
        </p:nvSpPr>
        <p:spPr>
          <a:xfrm>
            <a:off x="457200" y="6629400"/>
            <a:ext cx="2895600" cy="2254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lnSpc>
                <a:spcPct val="100000"/>
              </a:lnSpc>
              <a:spcBef>
                <a:spcPts val="0"/>
              </a:spcBef>
              <a:spcAft>
                <a:spcPts val="0"/>
              </a:spcAft>
              <a:buClr>
                <a:srgbClr val="000000"/>
              </a:buClr>
              <a:buFont typeface="Arial"/>
              <a:buNone/>
              <a:defRPr/>
            </a:lvl3pPr>
            <a:lvl4pPr marL="0" marR="0" indent="0" algn="l" rtl="0">
              <a:lnSpc>
                <a:spcPct val="100000"/>
              </a:lnSpc>
              <a:spcBef>
                <a:spcPts val="0"/>
              </a:spcBef>
              <a:spcAft>
                <a:spcPts val="0"/>
              </a:spcAft>
              <a:buClr>
                <a:srgbClr val="000000"/>
              </a:buClr>
              <a:buFont typeface="Arial"/>
              <a:buNone/>
              <a:defRPr/>
            </a:lvl4pPr>
            <a:lvl5pPr marL="0" marR="0" indent="0" algn="l" rtl="0">
              <a:lnSpc>
                <a:spcPct val="100000"/>
              </a:lnSpc>
              <a:spcBef>
                <a:spcPts val="0"/>
              </a:spcBef>
              <a:spcAft>
                <a:spcPts val="0"/>
              </a:spcAft>
              <a:buClr>
                <a:srgbClr val="000000"/>
              </a:buClr>
              <a:buFont typeface="Arial"/>
              <a:buNone/>
              <a:defRPr/>
            </a:lvl5pPr>
            <a:lvl6pPr marL="0" marR="0" indent="0" algn="l" rtl="0">
              <a:lnSpc>
                <a:spcPct val="100000"/>
              </a:lnSpc>
              <a:spcBef>
                <a:spcPts val="0"/>
              </a:spcBef>
              <a:spcAft>
                <a:spcPts val="0"/>
              </a:spcAft>
              <a:buClr>
                <a:srgbClr val="000000"/>
              </a:buClr>
              <a:buFont typeface="Arial"/>
              <a:buNone/>
              <a:defRPr/>
            </a:lvl6pPr>
            <a:lvl7pPr marL="0" marR="0" indent="0" algn="l" rtl="0">
              <a:lnSpc>
                <a:spcPct val="100000"/>
              </a:lnSpc>
              <a:spcBef>
                <a:spcPts val="0"/>
              </a:spcBef>
              <a:spcAft>
                <a:spcPts val="0"/>
              </a:spcAft>
              <a:buClr>
                <a:srgbClr val="000000"/>
              </a:buClr>
              <a:buFont typeface="Arial"/>
              <a:buNone/>
              <a:defRPr/>
            </a:lvl7pPr>
            <a:lvl8pPr marL="0" marR="0" indent="0" algn="l" rtl="0">
              <a:lnSpc>
                <a:spcPct val="100000"/>
              </a:lnSpc>
              <a:spcBef>
                <a:spcPts val="0"/>
              </a:spcBef>
              <a:spcAft>
                <a:spcPts val="0"/>
              </a:spcAft>
              <a:buClr>
                <a:srgbClr val="000000"/>
              </a:buClr>
              <a:buFont typeface="Arial"/>
              <a:buNone/>
              <a:defRPr/>
            </a:lvl8pPr>
            <a:lvl9pPr marL="0" marR="0" indent="0" algn="l" rtl="0">
              <a:lnSpc>
                <a:spcPct val="100000"/>
              </a:lnSpc>
              <a:spcBef>
                <a:spcPts val="0"/>
              </a:spcBef>
              <a:spcAft>
                <a:spcPts val="0"/>
              </a:spcAft>
              <a:buClr>
                <a:srgbClr val="000000"/>
              </a:buClr>
              <a:buFont typeface="Arial"/>
              <a:buNone/>
              <a:defRPr/>
            </a:lvl9pPr>
          </a:lstStyle>
          <a:p>
            <a:endParaRPr/>
          </a:p>
        </p:txBody>
      </p:sp>
      <p:sp>
        <p:nvSpPr>
          <p:cNvPr id="66" name="Shape 66"/>
          <p:cNvSpPr txBox="1">
            <a:spLocks noGrp="1"/>
          </p:cNvSpPr>
          <p:nvPr>
            <p:ph type="sldNum" idx="12"/>
          </p:nvPr>
        </p:nvSpPr>
        <p:spPr>
          <a:xfrm>
            <a:off x="4267200" y="6629400"/>
            <a:ext cx="685799" cy="225425"/>
          </a:xfrm>
          <a:prstGeom prst="rect">
            <a:avLst/>
          </a:prstGeom>
          <a:noFill/>
          <a:ln>
            <a:noFill/>
          </a:ln>
        </p:spPr>
        <p:txBody>
          <a:bodyPr lIns="91425" tIns="91425" rIns="91425" bIns="91425" anchor="t" anchorCtr="0">
            <a:noAutofit/>
          </a:bodyPr>
          <a:lstStyle/>
          <a:p>
            <a:pPr marL="0" lvl="0" indent="0">
              <a:spcBef>
                <a:spcPts val="0"/>
              </a:spcBef>
              <a:buClr>
                <a:srgbClr val="000000"/>
              </a:buClr>
              <a:buFont typeface="Arial"/>
              <a:buNone/>
            </a:pPr>
            <a:endParaRPr/>
          </a:p>
          <a:p>
            <a:pPr marL="0" lvl="1" indent="0">
              <a:spcBef>
                <a:spcPts val="0"/>
              </a:spcBef>
              <a:buClr>
                <a:srgbClr val="000000"/>
              </a:buClr>
              <a:buFont typeface="Arial"/>
              <a:buNone/>
            </a:pPr>
            <a:endParaRPr/>
          </a:p>
          <a:p>
            <a:pPr marL="0" lvl="2" indent="0">
              <a:spcBef>
                <a:spcPts val="0"/>
              </a:spcBef>
              <a:buClr>
                <a:srgbClr val="000000"/>
              </a:buClr>
              <a:buFont typeface="Arial"/>
              <a:buNone/>
            </a:pPr>
            <a:endParaRPr/>
          </a:p>
          <a:p>
            <a:pPr marL="0" lvl="3" indent="0">
              <a:spcBef>
                <a:spcPts val="0"/>
              </a:spcBef>
              <a:buClr>
                <a:srgbClr val="000000"/>
              </a:buClr>
              <a:buFont typeface="Arial"/>
              <a:buNone/>
            </a:pPr>
            <a:endParaRPr/>
          </a:p>
          <a:p>
            <a:pPr marL="0" lvl="4" indent="0">
              <a:spcBef>
                <a:spcPts val="0"/>
              </a:spcBef>
              <a:buClr>
                <a:srgbClr val="000000"/>
              </a:buClr>
              <a:buFont typeface="Arial"/>
              <a:buNone/>
            </a:pPr>
            <a:endParaRPr/>
          </a:p>
          <a:p>
            <a:pPr marL="0" lvl="5" indent="0">
              <a:spcBef>
                <a:spcPts val="0"/>
              </a:spcBef>
              <a:buClr>
                <a:srgbClr val="000000"/>
              </a:buClr>
              <a:buFont typeface="Arial"/>
              <a:buNone/>
            </a:pPr>
            <a:endParaRPr/>
          </a:p>
          <a:p>
            <a:pPr marL="0" lvl="6" indent="0">
              <a:spcBef>
                <a:spcPts val="0"/>
              </a:spcBef>
              <a:buClr>
                <a:srgbClr val="000000"/>
              </a:buClr>
              <a:buFont typeface="Arial"/>
              <a:buNone/>
            </a:pPr>
            <a:endParaRPr/>
          </a:p>
          <a:p>
            <a:pPr marL="0" lvl="7" indent="0">
              <a:spcBef>
                <a:spcPts val="0"/>
              </a:spcBef>
              <a:buClr>
                <a:srgbClr val="000000"/>
              </a:buClr>
              <a:buFont typeface="Arial"/>
              <a:buNone/>
            </a:pPr>
            <a:endParaRPr/>
          </a:p>
          <a:p>
            <a:pPr marL="0" lvl="8" indent="0">
              <a:spcBef>
                <a:spcPts val="0"/>
              </a:spcBef>
              <a:buClr>
                <a:srgbClr val="000000"/>
              </a:buClr>
              <a:buFont typeface="Arial"/>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lt1"/>
        </a:solidFill>
        <a:effectLst/>
      </p:bgPr>
    </p:bg>
    <p:spTree>
      <p:nvGrpSpPr>
        <p:cNvPr id="1" name="Shape 70"/>
        <p:cNvGrpSpPr/>
        <p:nvPr/>
      </p:nvGrpSpPr>
      <p:grpSpPr>
        <a:xfrm>
          <a:off x="0" y="0"/>
          <a:ext cx="0" cy="0"/>
          <a:chOff x="0" y="0"/>
          <a:chExt cx="0" cy="0"/>
        </a:xfrm>
      </p:grpSpPr>
      <p:sp>
        <p:nvSpPr>
          <p:cNvPr id="71" name="Shape 71"/>
          <p:cNvSpPr txBox="1">
            <a:spLocks noGrp="1"/>
          </p:cNvSpPr>
          <p:nvPr>
            <p:ph type="ctrTitle"/>
          </p:nvPr>
        </p:nvSpPr>
        <p:spPr>
          <a:xfrm>
            <a:off x="456345" y="1163600"/>
            <a:ext cx="8231309" cy="1772014"/>
          </a:xfrm>
          <a:prstGeom prst="rect">
            <a:avLst/>
          </a:prstGeom>
          <a:noFill/>
          <a:ln>
            <a:noFill/>
          </a:ln>
        </p:spPr>
        <p:txBody>
          <a:bodyPr lIns="91425" tIns="91425" rIns="91425" bIns="91425" anchor="t" anchorCtr="0"/>
          <a:lstStyle>
            <a:lvl1pPr marL="0" marR="0" indent="0" algn="ctr" rtl="0">
              <a:spcBef>
                <a:spcPts val="0"/>
              </a:spcBef>
              <a:buClr>
                <a:srgbClr val="4A6C87"/>
              </a:buClr>
              <a:buFont typeface="Helvetica Neue"/>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72" name="Shape 72"/>
          <p:cNvSpPr txBox="1">
            <a:spLocks noGrp="1"/>
          </p:cNvSpPr>
          <p:nvPr>
            <p:ph type="subTitle" idx="1"/>
          </p:nvPr>
        </p:nvSpPr>
        <p:spPr>
          <a:xfrm>
            <a:off x="456345" y="3055530"/>
            <a:ext cx="8231309" cy="1028468"/>
          </a:xfrm>
          <a:prstGeom prst="rect">
            <a:avLst/>
          </a:prstGeom>
          <a:noFill/>
          <a:ln>
            <a:noFill/>
          </a:ln>
        </p:spPr>
        <p:txBody>
          <a:bodyPr lIns="91425" tIns="91425" rIns="91425" bIns="91425" anchor="t" anchorCtr="0"/>
          <a:lstStyle>
            <a:lvl1pPr marL="0" marR="0" indent="0" algn="ctr" rtl="0">
              <a:spcBef>
                <a:spcPts val="2500"/>
              </a:spcBef>
              <a:buClr>
                <a:schemeClr val="dk1"/>
              </a:buClr>
              <a:buFont typeface="Arial"/>
              <a:buNone/>
              <a:defRPr/>
            </a:lvl1pPr>
            <a:lvl2pPr marL="457200" marR="0" indent="0" algn="ctr" rtl="0">
              <a:spcBef>
                <a:spcPts val="400"/>
              </a:spcBef>
              <a:buClr>
                <a:srgbClr val="888888"/>
              </a:buClr>
              <a:buFont typeface="Courier New"/>
              <a:buNone/>
              <a:defRPr/>
            </a:lvl2pPr>
            <a:lvl3pPr marL="914400" marR="0" indent="0" algn="ctr" rtl="0">
              <a:spcBef>
                <a:spcPts val="320"/>
              </a:spcBef>
              <a:buClr>
                <a:srgbClr val="888888"/>
              </a:buClr>
              <a:buFont typeface="Merriweather Sans"/>
              <a:buNone/>
              <a:defRPr/>
            </a:lvl3pPr>
            <a:lvl4pPr marL="1371600" marR="0" indent="0" algn="ctr" rtl="0">
              <a:spcBef>
                <a:spcPts val="400"/>
              </a:spcBef>
              <a:buClr>
                <a:srgbClr val="888888"/>
              </a:buClr>
              <a:buFont typeface="Arial"/>
              <a:buNone/>
              <a:defRPr/>
            </a:lvl4pPr>
            <a:lvl5pPr marL="1828800" marR="0" indent="0" algn="ctr" rtl="0">
              <a:spcBef>
                <a:spcPts val="4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pic>
        <p:nvPicPr>
          <p:cNvPr id="73" name="Shape 73"/>
          <p:cNvPicPr preferRelativeResize="0"/>
          <p:nvPr/>
        </p:nvPicPr>
        <p:blipFill rotWithShape="1">
          <a:blip r:embed="rId2">
            <a:alphaModFix/>
          </a:blip>
          <a:srcRect/>
          <a:stretch/>
        </p:blipFill>
        <p:spPr>
          <a:xfrm>
            <a:off x="7316009" y="442822"/>
            <a:ext cx="1371646" cy="37491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Slide">
    <p:bg>
      <p:bgPr>
        <a:solidFill>
          <a:schemeClr val="lt1"/>
        </a:solidFill>
        <a:effectLst/>
      </p:bgPr>
    </p:bg>
    <p:spTree>
      <p:nvGrpSpPr>
        <p:cNvPr id="1" name="Shape 74"/>
        <p:cNvGrpSpPr/>
        <p:nvPr/>
      </p:nvGrpSpPr>
      <p:grpSpPr>
        <a:xfrm>
          <a:off x="0" y="0"/>
          <a:ext cx="0" cy="0"/>
          <a:chOff x="0" y="0"/>
          <a:chExt cx="0" cy="0"/>
        </a:xfrm>
      </p:grpSpPr>
      <p:pic>
        <p:nvPicPr>
          <p:cNvPr id="75" name="Shape 75"/>
          <p:cNvPicPr preferRelativeResize="0"/>
          <p:nvPr/>
        </p:nvPicPr>
        <p:blipFill rotWithShape="1">
          <a:blip r:embed="rId2">
            <a:alphaModFix/>
          </a:blip>
          <a:srcRect/>
          <a:stretch/>
        </p:blipFill>
        <p:spPr>
          <a:xfrm>
            <a:off x="7772368" y="6305750"/>
            <a:ext cx="914431" cy="249943"/>
          </a:xfrm>
          <a:prstGeom prst="rect">
            <a:avLst/>
          </a:prstGeom>
          <a:noFill/>
          <a:ln>
            <a:noFill/>
          </a:ln>
        </p:spPr>
      </p:pic>
      <p:sp>
        <p:nvSpPr>
          <p:cNvPr id="76" name="Shape 76"/>
          <p:cNvSpPr txBox="1"/>
          <p:nvPr/>
        </p:nvSpPr>
        <p:spPr>
          <a:xfrm>
            <a:off x="457200" y="6343775"/>
            <a:ext cx="1698527" cy="18466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Helvetica Neue"/>
              <a:buNone/>
            </a:pPr>
            <a:r>
              <a:rPr lang="en-US" sz="600" b="0" i="0" u="none" strike="noStrike" cap="none" baseline="0">
                <a:solidFill>
                  <a:srgbClr val="000000"/>
                </a:solidFill>
                <a:latin typeface="Helvetica Neue"/>
                <a:ea typeface="Helvetica Neue"/>
                <a:cs typeface="Helvetica Neue"/>
                <a:sym typeface="Helvetica Neue"/>
                <a:rtl val="0"/>
              </a:rPr>
              <a:t>© 2014 iParadigms LLC. All rights reserved.</a:t>
            </a:r>
          </a:p>
        </p:txBody>
      </p:sp>
      <p:sp>
        <p:nvSpPr>
          <p:cNvPr id="77" name="Shape 77"/>
          <p:cNvSpPr txBox="1">
            <a:spLocks noGrp="1"/>
          </p:cNvSpPr>
          <p:nvPr>
            <p:ph type="title"/>
          </p:nvPr>
        </p:nvSpPr>
        <p:spPr>
          <a:xfrm>
            <a:off x="457200" y="2683933"/>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itle Slide">
    <p:bg>
      <p:bgPr>
        <a:solidFill>
          <a:schemeClr val="lt1"/>
        </a:solidFill>
        <a:effectLst/>
      </p:bgPr>
    </p:bg>
    <p:spTree>
      <p:nvGrpSpPr>
        <p:cNvPr id="1" name="Shape 78"/>
        <p:cNvGrpSpPr/>
        <p:nvPr/>
      </p:nvGrpSpPr>
      <p:grpSpPr>
        <a:xfrm>
          <a:off x="0" y="0"/>
          <a:ext cx="0" cy="0"/>
          <a:chOff x="0" y="0"/>
          <a:chExt cx="0" cy="0"/>
        </a:xfrm>
      </p:grpSpPr>
      <p:sp>
        <p:nvSpPr>
          <p:cNvPr id="79" name="Shape 79"/>
          <p:cNvSpPr txBox="1">
            <a:spLocks noGrp="1"/>
          </p:cNvSpPr>
          <p:nvPr>
            <p:ph type="ctrTitle"/>
          </p:nvPr>
        </p:nvSpPr>
        <p:spPr>
          <a:xfrm>
            <a:off x="456345" y="1163600"/>
            <a:ext cx="8231309" cy="1772014"/>
          </a:xfrm>
          <a:prstGeom prst="rect">
            <a:avLst/>
          </a:prstGeom>
          <a:noFill/>
          <a:ln>
            <a:noFill/>
          </a:ln>
        </p:spPr>
        <p:txBody>
          <a:bodyPr lIns="91425" tIns="91425" rIns="91425" bIns="91425" anchor="t" anchorCtr="0"/>
          <a:lstStyle>
            <a:lvl1pPr marL="0" marR="0" indent="0" algn="ctr" rtl="0">
              <a:spcBef>
                <a:spcPts val="0"/>
              </a:spcBef>
              <a:buClr>
                <a:srgbClr val="FECC82"/>
              </a:buClr>
              <a:buFont typeface="Helvetica Neue"/>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80" name="Shape 80"/>
          <p:cNvSpPr txBox="1">
            <a:spLocks noGrp="1"/>
          </p:cNvSpPr>
          <p:nvPr>
            <p:ph type="subTitle" idx="1"/>
          </p:nvPr>
        </p:nvSpPr>
        <p:spPr>
          <a:xfrm>
            <a:off x="456345" y="3055530"/>
            <a:ext cx="8231309" cy="1028468"/>
          </a:xfrm>
          <a:prstGeom prst="rect">
            <a:avLst/>
          </a:prstGeom>
          <a:noFill/>
          <a:ln>
            <a:noFill/>
          </a:ln>
        </p:spPr>
        <p:txBody>
          <a:bodyPr lIns="91425" tIns="91425" rIns="91425" bIns="91425" anchor="t" anchorCtr="0"/>
          <a:lstStyle>
            <a:lvl1pPr marL="0" marR="0" indent="0" algn="ctr" rtl="0">
              <a:spcBef>
                <a:spcPts val="2500"/>
              </a:spcBef>
              <a:buClr>
                <a:schemeClr val="lt1"/>
              </a:buClr>
              <a:buFont typeface="Arial"/>
              <a:buNone/>
              <a:defRPr/>
            </a:lvl1pPr>
            <a:lvl2pPr marL="457200" marR="0" indent="0" algn="ctr" rtl="0">
              <a:spcBef>
                <a:spcPts val="400"/>
              </a:spcBef>
              <a:buClr>
                <a:srgbClr val="888888"/>
              </a:buClr>
              <a:buFont typeface="Courier New"/>
              <a:buNone/>
              <a:defRPr/>
            </a:lvl2pPr>
            <a:lvl3pPr marL="914400" marR="0" indent="0" algn="ctr" rtl="0">
              <a:spcBef>
                <a:spcPts val="320"/>
              </a:spcBef>
              <a:buClr>
                <a:srgbClr val="888888"/>
              </a:buClr>
              <a:buFont typeface="Merriweather Sans"/>
              <a:buNone/>
              <a:defRPr/>
            </a:lvl3pPr>
            <a:lvl4pPr marL="1371600" marR="0" indent="0" algn="ctr" rtl="0">
              <a:spcBef>
                <a:spcPts val="400"/>
              </a:spcBef>
              <a:buClr>
                <a:srgbClr val="888888"/>
              </a:buClr>
              <a:buFont typeface="Arial"/>
              <a:buNone/>
              <a:defRPr/>
            </a:lvl4pPr>
            <a:lvl5pPr marL="1828800" marR="0" indent="0" algn="ctr" rtl="0">
              <a:spcBef>
                <a:spcPts val="4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pic>
        <p:nvPicPr>
          <p:cNvPr id="81" name="Shape 81"/>
          <p:cNvPicPr preferRelativeResize="0"/>
          <p:nvPr/>
        </p:nvPicPr>
        <p:blipFill rotWithShape="1">
          <a:blip r:embed="rId2">
            <a:alphaModFix/>
          </a:blip>
          <a:srcRect/>
          <a:stretch/>
        </p:blipFill>
        <p:spPr>
          <a:xfrm>
            <a:off x="7316009" y="442822"/>
            <a:ext cx="1371646" cy="37491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Title Slide">
    <p:bg>
      <p:bgPr>
        <a:solidFill>
          <a:schemeClr val="lt1"/>
        </a:solidFill>
        <a:effectLst/>
      </p:bgPr>
    </p:bg>
    <p:spTree>
      <p:nvGrpSpPr>
        <p:cNvPr id="1" name="Shape 82"/>
        <p:cNvGrpSpPr/>
        <p:nvPr/>
      </p:nvGrpSpPr>
      <p:grpSpPr>
        <a:xfrm>
          <a:off x="0" y="0"/>
          <a:ext cx="0" cy="0"/>
          <a:chOff x="0" y="0"/>
          <a:chExt cx="0" cy="0"/>
        </a:xfrm>
      </p:grpSpPr>
      <p:pic>
        <p:nvPicPr>
          <p:cNvPr id="83" name="Shape 83"/>
          <p:cNvPicPr preferRelativeResize="0"/>
          <p:nvPr/>
        </p:nvPicPr>
        <p:blipFill rotWithShape="1">
          <a:blip r:embed="rId2">
            <a:alphaModFix/>
          </a:blip>
          <a:srcRect/>
          <a:stretch/>
        </p:blipFill>
        <p:spPr>
          <a:xfrm>
            <a:off x="7772368" y="6305750"/>
            <a:ext cx="914431" cy="249943"/>
          </a:xfrm>
          <a:prstGeom prst="rect">
            <a:avLst/>
          </a:prstGeom>
          <a:noFill/>
          <a:ln>
            <a:noFill/>
          </a:ln>
        </p:spPr>
      </p:pic>
      <p:sp>
        <p:nvSpPr>
          <p:cNvPr id="84" name="Shape 84"/>
          <p:cNvSpPr txBox="1">
            <a:spLocks noGrp="1"/>
          </p:cNvSpPr>
          <p:nvPr>
            <p:ph type="title"/>
          </p:nvPr>
        </p:nvSpPr>
        <p:spPr>
          <a:xfrm>
            <a:off x="457200" y="2683933"/>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5" name="Shape 85"/>
          <p:cNvSpPr txBox="1"/>
          <p:nvPr/>
        </p:nvSpPr>
        <p:spPr>
          <a:xfrm>
            <a:off x="457200" y="6343775"/>
            <a:ext cx="1698527" cy="18466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US" sz="600" b="0" i="0" u="none" strike="noStrike" cap="none" baseline="0">
                <a:solidFill>
                  <a:srgbClr val="FFFFFF"/>
                </a:solidFill>
                <a:latin typeface="Helvetica Neue"/>
                <a:ea typeface="Helvetica Neue"/>
                <a:cs typeface="Helvetica Neue"/>
                <a:sym typeface="Helvetica Neue"/>
                <a:rtl val="0"/>
              </a:rPr>
              <a:t>© 2014 iParadigms LLC. All rights reserved.</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86"/>
        <p:cNvGrpSpPr/>
        <p:nvPr/>
      </p:nvGrpSpPr>
      <p:grpSpPr>
        <a:xfrm>
          <a:off x="0" y="0"/>
          <a:ext cx="0" cy="0"/>
          <a:chOff x="0" y="0"/>
          <a:chExt cx="0" cy="0"/>
        </a:xfrm>
      </p:grpSpPr>
      <p:pic>
        <p:nvPicPr>
          <p:cNvPr id="87" name="Shape 87"/>
          <p:cNvPicPr preferRelativeResize="0"/>
          <p:nvPr/>
        </p:nvPicPr>
        <p:blipFill rotWithShape="1">
          <a:blip r:embed="rId2">
            <a:alphaModFix/>
          </a:blip>
          <a:srcRect/>
          <a:stretch/>
        </p:blipFill>
        <p:spPr>
          <a:xfrm>
            <a:off x="7772368" y="6305750"/>
            <a:ext cx="914431" cy="249943"/>
          </a:xfrm>
          <a:prstGeom prst="rect">
            <a:avLst/>
          </a:prstGeom>
          <a:noFill/>
          <a:ln>
            <a:noFill/>
          </a:ln>
        </p:spPr>
      </p:pic>
      <p:sp>
        <p:nvSpPr>
          <p:cNvPr id="88" name="Shape 88"/>
          <p:cNvSpPr>
            <a:spLocks noGrp="1"/>
          </p:cNvSpPr>
          <p:nvPr>
            <p:ph type="pic" idx="2"/>
          </p:nvPr>
        </p:nvSpPr>
        <p:spPr>
          <a:xfrm>
            <a:off x="893496" y="1820333"/>
            <a:ext cx="1828800" cy="2057400"/>
          </a:xfrm>
          <a:prstGeom prst="rect">
            <a:avLst/>
          </a:prstGeom>
          <a:noFill/>
          <a:ln>
            <a:noFill/>
          </a:ln>
        </p:spPr>
      </p:sp>
      <p:sp>
        <p:nvSpPr>
          <p:cNvPr id="89" name="Shape 89"/>
          <p:cNvSpPr txBox="1">
            <a:spLocks noGrp="1"/>
          </p:cNvSpPr>
          <p:nvPr>
            <p:ph type="body" idx="1"/>
          </p:nvPr>
        </p:nvSpPr>
        <p:spPr>
          <a:xfrm>
            <a:off x="457200" y="4030662"/>
            <a:ext cx="2700865" cy="1066269"/>
          </a:xfrm>
          <a:prstGeom prst="rect">
            <a:avLst/>
          </a:prstGeom>
          <a:noFill/>
          <a:ln>
            <a:noFill/>
          </a:ln>
        </p:spPr>
        <p:txBody>
          <a:bodyPr lIns="91425" tIns="91425" rIns="91425" bIns="91425" anchor="t" anchorCtr="0"/>
          <a:lstStyle>
            <a:lvl1pPr marL="0" indent="0" algn="ctr" rtl="0">
              <a:spcBef>
                <a:spcPts val="600"/>
              </a:spcBef>
              <a:buFont typeface="Helvetica Neue"/>
              <a:buNone/>
              <a:defRPr/>
            </a:lvl1pPr>
            <a:lvl2pPr marL="0" indent="0" algn="ctr" rtl="0">
              <a:spcBef>
                <a:spcPts val="0"/>
              </a:spcBef>
              <a:buFont typeface="Helvetica Neue"/>
              <a:buNone/>
              <a:defRPr/>
            </a:lvl2pPr>
            <a:lvl3pPr marL="0" indent="0" algn="ctr" rtl="0">
              <a:spcBef>
                <a:spcPts val="0"/>
              </a:spcBef>
              <a:buFont typeface="Helvetica Neue"/>
              <a:buNone/>
              <a:defRPr/>
            </a:lvl3pPr>
            <a:lvl4pPr marL="0" indent="0" algn="ctr" rtl="0">
              <a:spcBef>
                <a:spcPts val="0"/>
              </a:spcBef>
              <a:buFont typeface="Helvetica Neue"/>
              <a:buNone/>
              <a:defRPr/>
            </a:lvl4pPr>
            <a:lvl5pPr marL="0" indent="0" algn="ctr" rtl="0">
              <a:spcBef>
                <a:spcPts val="0"/>
              </a:spcBef>
              <a:buFont typeface="Helvetica Neue"/>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0" name="Shape 90"/>
          <p:cNvSpPr>
            <a:spLocks noGrp="1"/>
          </p:cNvSpPr>
          <p:nvPr>
            <p:ph type="pic" idx="3"/>
          </p:nvPr>
        </p:nvSpPr>
        <p:spPr>
          <a:xfrm>
            <a:off x="6422230" y="1820333"/>
            <a:ext cx="1828800" cy="2057400"/>
          </a:xfrm>
          <a:prstGeom prst="rect">
            <a:avLst/>
          </a:prstGeom>
          <a:noFill/>
          <a:ln>
            <a:noFill/>
          </a:ln>
        </p:spPr>
      </p:sp>
      <p:sp>
        <p:nvSpPr>
          <p:cNvPr id="91" name="Shape 91"/>
          <p:cNvSpPr txBox="1">
            <a:spLocks noGrp="1"/>
          </p:cNvSpPr>
          <p:nvPr>
            <p:ph type="body" idx="4"/>
          </p:nvPr>
        </p:nvSpPr>
        <p:spPr>
          <a:xfrm>
            <a:off x="5985933" y="4030662"/>
            <a:ext cx="2700865" cy="1066269"/>
          </a:xfrm>
          <a:prstGeom prst="rect">
            <a:avLst/>
          </a:prstGeom>
          <a:noFill/>
          <a:ln>
            <a:noFill/>
          </a:ln>
        </p:spPr>
        <p:txBody>
          <a:bodyPr lIns="91425" tIns="91425" rIns="91425" bIns="91425" anchor="t" anchorCtr="0"/>
          <a:lstStyle>
            <a:lvl1pPr marL="0" indent="0" algn="ctr" rtl="0">
              <a:spcBef>
                <a:spcPts val="600"/>
              </a:spcBef>
              <a:buFont typeface="Helvetica Neue"/>
              <a:buNone/>
              <a:defRPr/>
            </a:lvl1pPr>
            <a:lvl2pPr marL="0" indent="0" algn="ctr" rtl="0">
              <a:spcBef>
                <a:spcPts val="0"/>
              </a:spcBef>
              <a:buFont typeface="Helvetica Neue"/>
              <a:buNone/>
              <a:defRPr/>
            </a:lvl2pPr>
            <a:lvl3pPr marL="0" indent="0" algn="ctr" rtl="0">
              <a:spcBef>
                <a:spcPts val="0"/>
              </a:spcBef>
              <a:buFont typeface="Helvetica Neue"/>
              <a:buNone/>
              <a:defRPr/>
            </a:lvl3pPr>
            <a:lvl4pPr marL="0" indent="0" algn="ctr" rtl="0">
              <a:spcBef>
                <a:spcPts val="0"/>
              </a:spcBef>
              <a:buFont typeface="Helvetica Neue"/>
              <a:buNone/>
              <a:defRPr/>
            </a:lvl4pPr>
            <a:lvl5pPr marL="0" indent="0" algn="ctr" rtl="0">
              <a:spcBef>
                <a:spcPts val="0"/>
              </a:spcBef>
              <a:buFont typeface="Helvetica Neue"/>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2" name="Shape 92"/>
          <p:cNvSpPr>
            <a:spLocks noGrp="1"/>
          </p:cNvSpPr>
          <p:nvPr>
            <p:ph type="pic" idx="5"/>
          </p:nvPr>
        </p:nvSpPr>
        <p:spPr>
          <a:xfrm>
            <a:off x="3657600" y="1820333"/>
            <a:ext cx="1828800" cy="2057400"/>
          </a:xfrm>
          <a:prstGeom prst="rect">
            <a:avLst/>
          </a:prstGeom>
          <a:noFill/>
          <a:ln>
            <a:noFill/>
          </a:ln>
        </p:spPr>
      </p:sp>
      <p:sp>
        <p:nvSpPr>
          <p:cNvPr id="93" name="Shape 93"/>
          <p:cNvSpPr txBox="1">
            <a:spLocks noGrp="1"/>
          </p:cNvSpPr>
          <p:nvPr>
            <p:ph type="body" idx="6"/>
          </p:nvPr>
        </p:nvSpPr>
        <p:spPr>
          <a:xfrm>
            <a:off x="3221566" y="4030662"/>
            <a:ext cx="2700865" cy="1066269"/>
          </a:xfrm>
          <a:prstGeom prst="rect">
            <a:avLst/>
          </a:prstGeom>
          <a:noFill/>
          <a:ln>
            <a:noFill/>
          </a:ln>
        </p:spPr>
        <p:txBody>
          <a:bodyPr lIns="91425" tIns="91425" rIns="91425" bIns="91425" anchor="t" anchorCtr="0"/>
          <a:lstStyle>
            <a:lvl1pPr marL="0" indent="0" algn="ctr" rtl="0">
              <a:spcBef>
                <a:spcPts val="600"/>
              </a:spcBef>
              <a:buFont typeface="Helvetica Neue"/>
              <a:buNone/>
              <a:defRPr/>
            </a:lvl1pPr>
            <a:lvl2pPr marL="0" indent="0" algn="ctr" rtl="0">
              <a:spcBef>
                <a:spcPts val="0"/>
              </a:spcBef>
              <a:buFont typeface="Helvetica Neue"/>
              <a:buNone/>
              <a:defRPr/>
            </a:lvl2pPr>
            <a:lvl3pPr marL="0" indent="0" algn="ctr" rtl="0">
              <a:spcBef>
                <a:spcPts val="0"/>
              </a:spcBef>
              <a:buFont typeface="Helvetica Neue"/>
              <a:buNone/>
              <a:defRPr/>
            </a:lvl3pPr>
            <a:lvl4pPr marL="0" indent="0" algn="ctr" rtl="0">
              <a:spcBef>
                <a:spcPts val="0"/>
              </a:spcBef>
              <a:buFont typeface="Helvetica Neue"/>
              <a:buNone/>
              <a:defRPr/>
            </a:lvl4pPr>
            <a:lvl5pPr marL="0" indent="0" algn="ctr" rtl="0">
              <a:spcBef>
                <a:spcPts val="0"/>
              </a:spcBef>
              <a:buFont typeface="Helvetica Neue"/>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4" name="Shape 94"/>
          <p:cNvSpPr txBox="1"/>
          <p:nvPr/>
        </p:nvSpPr>
        <p:spPr>
          <a:xfrm>
            <a:off x="457200" y="6343775"/>
            <a:ext cx="1698527" cy="18466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Helvetica Neue"/>
              <a:buNone/>
            </a:pPr>
            <a:r>
              <a:rPr lang="en-US" sz="600" b="0" i="0" u="none" strike="noStrike" cap="none" baseline="0">
                <a:solidFill>
                  <a:srgbClr val="000000"/>
                </a:solidFill>
                <a:latin typeface="Helvetica Neue"/>
                <a:ea typeface="Helvetica Neue"/>
                <a:cs typeface="Helvetica Neue"/>
                <a:sym typeface="Helvetica Neue"/>
                <a:rtl val="0"/>
              </a:rPr>
              <a:t>© 2014 iParadigms LLC. All rights reserved.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Title Slide">
    <p:bg>
      <p:bgPr>
        <a:solidFill>
          <a:srgbClr val="CADCEC"/>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2">
            <a:alphaModFix/>
          </a:blip>
          <a:srcRect/>
          <a:stretch/>
        </p:blipFill>
        <p:spPr>
          <a:xfrm>
            <a:off x="7772367" y="6305750"/>
            <a:ext cx="914431" cy="249943"/>
          </a:xfrm>
          <a:prstGeom prst="rect">
            <a:avLst/>
          </a:prstGeom>
          <a:noFill/>
          <a:ln>
            <a:noFill/>
          </a:ln>
        </p:spPr>
      </p:pic>
      <p:sp>
        <p:nvSpPr>
          <p:cNvPr id="11" name="Shape 11"/>
          <p:cNvSpPr txBox="1"/>
          <p:nvPr/>
        </p:nvSpPr>
        <p:spPr>
          <a:xfrm>
            <a:off x="457200" y="6343775"/>
            <a:ext cx="1698526" cy="18466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US" sz="600" b="0" i="0" u="none" strike="noStrike" cap="none" baseline="0">
                <a:solidFill>
                  <a:schemeClr val="dk1"/>
                </a:solidFill>
                <a:latin typeface="Proxima Nova"/>
                <a:ea typeface="Proxima Nova"/>
                <a:cs typeface="Proxima Nova"/>
                <a:sym typeface="Proxima Nova"/>
                <a:rtl val="0"/>
              </a:rPr>
              <a:t>© 2014 iParadigms LLC. All rights reserved.</a:t>
            </a:r>
          </a:p>
        </p:txBody>
      </p:sp>
      <p:sp>
        <p:nvSpPr>
          <p:cNvPr id="12" name="Shape 12"/>
          <p:cNvSpPr txBox="1">
            <a:spLocks noGrp="1"/>
          </p:cNvSpPr>
          <p:nvPr>
            <p:ph type="title"/>
          </p:nvPr>
        </p:nvSpPr>
        <p:spPr>
          <a:xfrm>
            <a:off x="457200" y="2155383"/>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 name="Shape 13"/>
          <p:cNvSpPr txBox="1">
            <a:spLocks noGrp="1"/>
          </p:cNvSpPr>
          <p:nvPr>
            <p:ph type="subTitle" idx="1"/>
          </p:nvPr>
        </p:nvSpPr>
        <p:spPr>
          <a:xfrm>
            <a:off x="985350" y="2974422"/>
            <a:ext cx="7265398" cy="1143000"/>
          </a:xfrm>
          <a:prstGeom prst="rect">
            <a:avLst/>
          </a:prstGeom>
          <a:noFill/>
          <a:ln>
            <a:noFill/>
          </a:ln>
        </p:spPr>
        <p:txBody>
          <a:bodyPr lIns="91425" tIns="91425" rIns="91425" bIns="91425" anchor="t" anchorCtr="0"/>
          <a:lstStyle>
            <a:lvl1pPr marL="342900" marR="0" indent="-190500" algn="ctr" rtl="0">
              <a:lnSpc>
                <a:spcPct val="100000"/>
              </a:lnSpc>
              <a:spcBef>
                <a:spcPts val="0"/>
              </a:spcBef>
              <a:spcAft>
                <a:spcPts val="0"/>
              </a:spcAft>
              <a:buClr>
                <a:schemeClr val="dk1"/>
              </a:buClr>
              <a:buFont typeface="Proxima Nova"/>
              <a:buNone/>
              <a:defRPr/>
            </a:lvl1pPr>
            <a:lvl2pPr marL="742950" marR="0" indent="-209550" algn="l" rtl="0">
              <a:lnSpc>
                <a:spcPct val="100000"/>
              </a:lnSpc>
              <a:spcBef>
                <a:spcPts val="0"/>
              </a:spcBef>
              <a:spcAft>
                <a:spcPts val="0"/>
              </a:spcAft>
              <a:buClr>
                <a:schemeClr val="dk1"/>
              </a:buClr>
              <a:buFont typeface="Proxima Nova"/>
              <a:buNone/>
              <a:defRPr/>
            </a:lvl2pPr>
            <a:lvl3pPr marL="1143000" marR="0" indent="-127000" algn="l" rtl="0">
              <a:lnSpc>
                <a:spcPct val="100000"/>
              </a:lnSpc>
              <a:spcBef>
                <a:spcPts val="0"/>
              </a:spcBef>
              <a:spcAft>
                <a:spcPts val="0"/>
              </a:spcAft>
              <a:buClr>
                <a:schemeClr val="dk1"/>
              </a:buClr>
              <a:buFont typeface="Proxima Nova"/>
              <a:buNone/>
              <a:defRPr/>
            </a:lvl3pPr>
            <a:lvl4pPr marL="1600200" marR="0" indent="-101600" algn="l" rtl="0">
              <a:lnSpc>
                <a:spcPct val="100000"/>
              </a:lnSpc>
              <a:spcBef>
                <a:spcPts val="0"/>
              </a:spcBef>
              <a:spcAft>
                <a:spcPts val="0"/>
              </a:spcAft>
              <a:buClr>
                <a:schemeClr val="dk1"/>
              </a:buClr>
              <a:buFont typeface="Proxima Nova"/>
              <a:buNone/>
              <a:defRPr/>
            </a:lvl4pPr>
            <a:lvl5pPr marL="2057400" marR="0" indent="-101600" algn="l" rtl="0">
              <a:lnSpc>
                <a:spcPct val="100000"/>
              </a:lnSpc>
              <a:spcBef>
                <a:spcPts val="0"/>
              </a:spcBef>
              <a:spcAft>
                <a:spcPts val="0"/>
              </a:spcAft>
              <a:buClr>
                <a:schemeClr val="dk1"/>
              </a:buClr>
              <a:buFont typeface="Proxima Nova"/>
              <a:buNone/>
              <a:defRPr/>
            </a:lvl5pPr>
            <a:lvl6pPr marL="2514600" marR="0" indent="-101600" algn="l" rtl="0">
              <a:lnSpc>
                <a:spcPct val="100000"/>
              </a:lnSpc>
              <a:spcBef>
                <a:spcPts val="0"/>
              </a:spcBef>
              <a:spcAft>
                <a:spcPts val="0"/>
              </a:spcAft>
              <a:buClr>
                <a:schemeClr val="dk1"/>
              </a:buClr>
              <a:buFont typeface="Proxima Nova"/>
              <a:buNone/>
              <a:defRPr/>
            </a:lvl6pPr>
            <a:lvl7pPr marL="2971800" marR="0" indent="-101600" algn="l" rtl="0">
              <a:lnSpc>
                <a:spcPct val="100000"/>
              </a:lnSpc>
              <a:spcBef>
                <a:spcPts val="0"/>
              </a:spcBef>
              <a:spcAft>
                <a:spcPts val="0"/>
              </a:spcAft>
              <a:buClr>
                <a:schemeClr val="dk1"/>
              </a:buClr>
              <a:buFont typeface="Proxima Nova"/>
              <a:buNone/>
              <a:defRPr/>
            </a:lvl7pPr>
            <a:lvl8pPr marL="3429000" marR="0" indent="-101600" algn="l" rtl="0">
              <a:lnSpc>
                <a:spcPct val="100000"/>
              </a:lnSpc>
              <a:spcBef>
                <a:spcPts val="0"/>
              </a:spcBef>
              <a:spcAft>
                <a:spcPts val="0"/>
              </a:spcAft>
              <a:buClr>
                <a:schemeClr val="dk1"/>
              </a:buClr>
              <a:buFont typeface="Proxima Nova"/>
              <a:buNone/>
              <a:defRPr/>
            </a:lvl8pPr>
            <a:lvl9pPr marL="3886200" marR="0" indent="-101600" algn="l" rtl="0">
              <a:lnSpc>
                <a:spcPct val="100000"/>
              </a:lnSpc>
              <a:spcBef>
                <a:spcPts val="0"/>
              </a:spcBef>
              <a:spcAft>
                <a:spcPts val="0"/>
              </a:spcAft>
              <a:buClr>
                <a:schemeClr val="dk1"/>
              </a:buClr>
              <a:buFont typeface="Proxima Nova"/>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Shape 95"/>
        <p:cNvGrpSpPr/>
        <p:nvPr/>
      </p:nvGrpSpPr>
      <p:grpSpPr>
        <a:xfrm>
          <a:off x="0" y="0"/>
          <a:ext cx="0" cy="0"/>
          <a:chOff x="0" y="0"/>
          <a:chExt cx="0" cy="0"/>
        </a:xfrm>
      </p:grpSpPr>
      <p:pic>
        <p:nvPicPr>
          <p:cNvPr id="96" name="Shape 96"/>
          <p:cNvPicPr preferRelativeResize="0"/>
          <p:nvPr/>
        </p:nvPicPr>
        <p:blipFill rotWithShape="1">
          <a:blip r:embed="rId2">
            <a:alphaModFix/>
          </a:blip>
          <a:srcRect/>
          <a:stretch/>
        </p:blipFill>
        <p:spPr>
          <a:xfrm>
            <a:off x="7772368" y="6305750"/>
            <a:ext cx="914431" cy="249943"/>
          </a:xfrm>
          <a:prstGeom prst="rect">
            <a:avLst/>
          </a:prstGeom>
          <a:noFill/>
          <a:ln>
            <a:noFill/>
          </a:ln>
        </p:spPr>
      </p:pic>
      <p:sp>
        <p:nvSpPr>
          <p:cNvPr id="97" name="Shape 97"/>
          <p:cNvSpPr>
            <a:spLocks noGrp="1"/>
          </p:cNvSpPr>
          <p:nvPr>
            <p:ph type="pic" idx="2"/>
          </p:nvPr>
        </p:nvSpPr>
        <p:spPr>
          <a:xfrm>
            <a:off x="2285533" y="1820333"/>
            <a:ext cx="1828800" cy="2057400"/>
          </a:xfrm>
          <a:prstGeom prst="rect">
            <a:avLst/>
          </a:prstGeom>
          <a:noFill/>
          <a:ln>
            <a:noFill/>
          </a:ln>
        </p:spPr>
      </p:sp>
      <p:sp>
        <p:nvSpPr>
          <p:cNvPr id="98" name="Shape 98"/>
          <p:cNvSpPr txBox="1">
            <a:spLocks noGrp="1"/>
          </p:cNvSpPr>
          <p:nvPr>
            <p:ph type="body" idx="1"/>
          </p:nvPr>
        </p:nvSpPr>
        <p:spPr>
          <a:xfrm>
            <a:off x="1849236" y="4030662"/>
            <a:ext cx="2700865" cy="1066269"/>
          </a:xfrm>
          <a:prstGeom prst="rect">
            <a:avLst/>
          </a:prstGeom>
          <a:noFill/>
          <a:ln>
            <a:noFill/>
          </a:ln>
        </p:spPr>
        <p:txBody>
          <a:bodyPr lIns="91425" tIns="91425" rIns="91425" bIns="91425" anchor="t" anchorCtr="0"/>
          <a:lstStyle>
            <a:lvl1pPr marL="0" indent="0" algn="ctr" rtl="0">
              <a:spcBef>
                <a:spcPts val="600"/>
              </a:spcBef>
              <a:buFont typeface="Helvetica Neue"/>
              <a:buNone/>
              <a:defRPr/>
            </a:lvl1pPr>
            <a:lvl2pPr marL="0" indent="0" algn="ctr" rtl="0">
              <a:spcBef>
                <a:spcPts val="0"/>
              </a:spcBef>
              <a:buFont typeface="Helvetica Neue"/>
              <a:buNone/>
              <a:defRPr/>
            </a:lvl2pPr>
            <a:lvl3pPr marL="0" indent="0" algn="ctr" rtl="0">
              <a:spcBef>
                <a:spcPts val="0"/>
              </a:spcBef>
              <a:buFont typeface="Helvetica Neue"/>
              <a:buNone/>
              <a:defRPr/>
            </a:lvl3pPr>
            <a:lvl4pPr marL="0" indent="0" algn="ctr" rtl="0">
              <a:spcBef>
                <a:spcPts val="0"/>
              </a:spcBef>
              <a:buFont typeface="Helvetica Neue"/>
              <a:buNone/>
              <a:defRPr/>
            </a:lvl4pPr>
            <a:lvl5pPr marL="0" indent="0" algn="ctr" rtl="0">
              <a:spcBef>
                <a:spcPts val="0"/>
              </a:spcBef>
              <a:buFont typeface="Helvetica Neue"/>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9" name="Shape 99"/>
          <p:cNvSpPr>
            <a:spLocks noGrp="1"/>
          </p:cNvSpPr>
          <p:nvPr>
            <p:ph type="pic" idx="3"/>
          </p:nvPr>
        </p:nvSpPr>
        <p:spPr>
          <a:xfrm>
            <a:off x="5049637" y="1820333"/>
            <a:ext cx="1828800" cy="2057400"/>
          </a:xfrm>
          <a:prstGeom prst="rect">
            <a:avLst/>
          </a:prstGeom>
          <a:noFill/>
          <a:ln>
            <a:noFill/>
          </a:ln>
        </p:spPr>
      </p:sp>
      <p:sp>
        <p:nvSpPr>
          <p:cNvPr id="100" name="Shape 100"/>
          <p:cNvSpPr txBox="1">
            <a:spLocks noGrp="1"/>
          </p:cNvSpPr>
          <p:nvPr>
            <p:ph type="body" idx="4"/>
          </p:nvPr>
        </p:nvSpPr>
        <p:spPr>
          <a:xfrm>
            <a:off x="4613603" y="4030662"/>
            <a:ext cx="2700865" cy="1066269"/>
          </a:xfrm>
          <a:prstGeom prst="rect">
            <a:avLst/>
          </a:prstGeom>
          <a:noFill/>
          <a:ln>
            <a:noFill/>
          </a:ln>
        </p:spPr>
        <p:txBody>
          <a:bodyPr lIns="91425" tIns="91425" rIns="91425" bIns="91425" anchor="t" anchorCtr="0"/>
          <a:lstStyle>
            <a:lvl1pPr marL="0" indent="0" algn="ctr" rtl="0">
              <a:spcBef>
                <a:spcPts val="600"/>
              </a:spcBef>
              <a:buFont typeface="Helvetica Neue"/>
              <a:buNone/>
              <a:defRPr/>
            </a:lvl1pPr>
            <a:lvl2pPr marL="0" indent="0" algn="ctr" rtl="0">
              <a:spcBef>
                <a:spcPts val="0"/>
              </a:spcBef>
              <a:buFont typeface="Helvetica Neue"/>
              <a:buNone/>
              <a:defRPr/>
            </a:lvl2pPr>
            <a:lvl3pPr marL="0" indent="0" algn="ctr" rtl="0">
              <a:spcBef>
                <a:spcPts val="0"/>
              </a:spcBef>
              <a:buFont typeface="Helvetica Neue"/>
              <a:buNone/>
              <a:defRPr/>
            </a:lvl3pPr>
            <a:lvl4pPr marL="0" indent="0" algn="ctr" rtl="0">
              <a:spcBef>
                <a:spcPts val="0"/>
              </a:spcBef>
              <a:buFont typeface="Helvetica Neue"/>
              <a:buNone/>
              <a:defRPr/>
            </a:lvl4pPr>
            <a:lvl5pPr marL="0" indent="0" algn="ctr" rtl="0">
              <a:spcBef>
                <a:spcPts val="0"/>
              </a:spcBef>
              <a:buFont typeface="Helvetica Neue"/>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1" name="Shape 101"/>
          <p:cNvSpPr txBox="1"/>
          <p:nvPr/>
        </p:nvSpPr>
        <p:spPr>
          <a:xfrm>
            <a:off x="457200" y="6343775"/>
            <a:ext cx="1698527" cy="18466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Helvetica Neue"/>
              <a:buNone/>
            </a:pPr>
            <a:r>
              <a:rPr lang="en-US" sz="600" b="0" i="0" u="none" strike="noStrike" cap="none" baseline="0">
                <a:solidFill>
                  <a:srgbClr val="000000"/>
                </a:solidFill>
                <a:latin typeface="Helvetica Neue"/>
                <a:ea typeface="Helvetica Neue"/>
                <a:cs typeface="Helvetica Neue"/>
                <a:sym typeface="Helvetica Neue"/>
                <a:rtl val="0"/>
              </a:rPr>
              <a:t>© 2014 iParadigms LLC. All rights reserved.</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Helvetica Neue"/>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4" name="Shape 10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84150" algn="l" rtl="0">
              <a:spcBef>
                <a:spcPts val="2500"/>
              </a:spcBef>
              <a:buClr>
                <a:schemeClr val="dk1"/>
              </a:buClr>
              <a:buFont typeface="Arial"/>
              <a:buChar char="•"/>
              <a:defRPr/>
            </a:lvl1pPr>
            <a:lvl2pPr marL="742950" indent="-209550" algn="l" rtl="0">
              <a:spcBef>
                <a:spcPts val="400"/>
              </a:spcBef>
              <a:buClr>
                <a:schemeClr val="dk1"/>
              </a:buClr>
              <a:buFont typeface="Courier New"/>
              <a:buChar char="o"/>
              <a:defRPr/>
            </a:lvl2pPr>
            <a:lvl3pPr marL="1143000" indent="-127000" algn="l" rtl="0">
              <a:spcBef>
                <a:spcPts val="320"/>
              </a:spcBef>
              <a:buClr>
                <a:schemeClr val="dk1"/>
              </a:buClr>
              <a:buFont typeface="Merriweather Sans"/>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pic>
        <p:nvPicPr>
          <p:cNvPr id="105" name="Shape 105"/>
          <p:cNvPicPr preferRelativeResize="0"/>
          <p:nvPr/>
        </p:nvPicPr>
        <p:blipFill rotWithShape="1">
          <a:blip r:embed="rId2">
            <a:alphaModFix/>
          </a:blip>
          <a:srcRect/>
          <a:stretch/>
        </p:blipFill>
        <p:spPr>
          <a:xfrm>
            <a:off x="7772368" y="6305750"/>
            <a:ext cx="914431" cy="249943"/>
          </a:xfrm>
          <a:prstGeom prst="rect">
            <a:avLst/>
          </a:prstGeom>
          <a:noFill/>
          <a:ln>
            <a:noFill/>
          </a:ln>
        </p:spPr>
      </p:pic>
      <p:sp>
        <p:nvSpPr>
          <p:cNvPr id="106" name="Shape 106"/>
          <p:cNvSpPr txBox="1"/>
          <p:nvPr/>
        </p:nvSpPr>
        <p:spPr>
          <a:xfrm>
            <a:off x="457200" y="6343775"/>
            <a:ext cx="1698527" cy="18466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Helvetica Neue"/>
              <a:buNone/>
            </a:pPr>
            <a:r>
              <a:rPr lang="en-US" sz="600" b="0" i="0" u="none" strike="noStrike" cap="none" baseline="0">
                <a:solidFill>
                  <a:srgbClr val="000000"/>
                </a:solidFill>
                <a:latin typeface="Helvetica Neue"/>
                <a:ea typeface="Helvetica Neue"/>
                <a:cs typeface="Helvetica Neue"/>
                <a:sym typeface="Helvetica Neue"/>
                <a:rtl val="0"/>
              </a:rPr>
              <a:t>© 2014 iParadigms LLC. All rights reserved.</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Helvetica Neue"/>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109" name="Shape 109"/>
          <p:cNvPicPr preferRelativeResize="0"/>
          <p:nvPr/>
        </p:nvPicPr>
        <p:blipFill rotWithShape="1">
          <a:blip r:embed="rId2">
            <a:alphaModFix/>
          </a:blip>
          <a:srcRect/>
          <a:stretch/>
        </p:blipFill>
        <p:spPr>
          <a:xfrm>
            <a:off x="7772368" y="6305750"/>
            <a:ext cx="914431" cy="249943"/>
          </a:xfrm>
          <a:prstGeom prst="rect">
            <a:avLst/>
          </a:prstGeom>
          <a:noFill/>
          <a:ln>
            <a:noFill/>
          </a:ln>
        </p:spPr>
      </p:pic>
      <p:sp>
        <p:nvSpPr>
          <p:cNvPr id="110" name="Shape 110"/>
          <p:cNvSpPr>
            <a:spLocks noGrp="1"/>
          </p:cNvSpPr>
          <p:nvPr>
            <p:ph type="pic" idx="2"/>
          </p:nvPr>
        </p:nvSpPr>
        <p:spPr>
          <a:xfrm>
            <a:off x="457200" y="1600200"/>
            <a:ext cx="8229600" cy="4179888"/>
          </a:xfrm>
          <a:prstGeom prst="rect">
            <a:avLst/>
          </a:prstGeom>
          <a:noFill/>
          <a:ln>
            <a:noFill/>
          </a:ln>
        </p:spPr>
      </p:sp>
      <p:sp>
        <p:nvSpPr>
          <p:cNvPr id="111" name="Shape 111"/>
          <p:cNvSpPr txBox="1"/>
          <p:nvPr/>
        </p:nvSpPr>
        <p:spPr>
          <a:xfrm>
            <a:off x="457200" y="6343775"/>
            <a:ext cx="1698527" cy="18466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Helvetica Neue"/>
              <a:buNone/>
            </a:pPr>
            <a:r>
              <a:rPr lang="en-US" sz="600" b="0" i="0" u="none" strike="noStrike" cap="none" baseline="0">
                <a:solidFill>
                  <a:srgbClr val="000000"/>
                </a:solidFill>
                <a:latin typeface="Helvetica Neue"/>
                <a:ea typeface="Helvetica Neue"/>
                <a:cs typeface="Helvetica Neue"/>
                <a:sym typeface="Helvetica Neue"/>
                <a:rtl val="0"/>
              </a:rPr>
              <a:t>© 2014 iParadigms LLC. All rights reserved.</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Helvetica Neue"/>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114" name="Shape 114"/>
          <p:cNvPicPr preferRelativeResize="0"/>
          <p:nvPr/>
        </p:nvPicPr>
        <p:blipFill rotWithShape="1">
          <a:blip r:embed="rId2">
            <a:alphaModFix/>
          </a:blip>
          <a:srcRect/>
          <a:stretch/>
        </p:blipFill>
        <p:spPr>
          <a:xfrm>
            <a:off x="7772368" y="6305750"/>
            <a:ext cx="914431" cy="249943"/>
          </a:xfrm>
          <a:prstGeom prst="rect">
            <a:avLst/>
          </a:prstGeom>
          <a:noFill/>
          <a:ln>
            <a:noFill/>
          </a:ln>
        </p:spPr>
      </p:pic>
      <p:sp>
        <p:nvSpPr>
          <p:cNvPr id="115" name="Shape 115"/>
          <p:cNvSpPr txBox="1"/>
          <p:nvPr/>
        </p:nvSpPr>
        <p:spPr>
          <a:xfrm>
            <a:off x="457200" y="6343775"/>
            <a:ext cx="1698527" cy="18466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Helvetica Neue"/>
              <a:buNone/>
            </a:pPr>
            <a:r>
              <a:rPr lang="en-US" sz="600" b="0" i="0" u="none" strike="noStrike" cap="none" baseline="0">
                <a:solidFill>
                  <a:srgbClr val="000000"/>
                </a:solidFill>
                <a:latin typeface="Helvetica Neue"/>
                <a:ea typeface="Helvetica Neue"/>
                <a:cs typeface="Helvetica Neue"/>
                <a:sym typeface="Helvetica Neue"/>
                <a:rtl val="0"/>
              </a:rPr>
              <a:t>© 2014 iParadigms LLC. All rights reserved.</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Helvetica Neue"/>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118" name="Shape 118"/>
          <p:cNvPicPr preferRelativeResize="0"/>
          <p:nvPr/>
        </p:nvPicPr>
        <p:blipFill rotWithShape="1">
          <a:blip r:embed="rId2">
            <a:alphaModFix/>
          </a:blip>
          <a:srcRect/>
          <a:stretch/>
        </p:blipFill>
        <p:spPr>
          <a:xfrm>
            <a:off x="7772368" y="6305750"/>
            <a:ext cx="914431" cy="249943"/>
          </a:xfrm>
          <a:prstGeom prst="rect">
            <a:avLst/>
          </a:prstGeom>
          <a:noFill/>
          <a:ln>
            <a:noFill/>
          </a:ln>
        </p:spPr>
      </p:pic>
      <p:sp>
        <p:nvSpPr>
          <p:cNvPr id="119" name="Shape 119"/>
          <p:cNvSpPr txBox="1"/>
          <p:nvPr/>
        </p:nvSpPr>
        <p:spPr>
          <a:xfrm>
            <a:off x="457200" y="6343775"/>
            <a:ext cx="1698527" cy="18466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Helvetica Neue"/>
              <a:buNone/>
            </a:pPr>
            <a:r>
              <a:rPr lang="en-US" sz="600" b="0" i="0" u="none" strike="noStrike" cap="none" baseline="0">
                <a:solidFill>
                  <a:srgbClr val="000000"/>
                </a:solidFill>
                <a:latin typeface="Helvetica Neue"/>
                <a:ea typeface="Helvetica Neue"/>
                <a:cs typeface="Helvetica Neue"/>
                <a:sym typeface="Helvetica Neue"/>
                <a:rtl val="0"/>
              </a:rPr>
              <a:t>© 2014 iParadigms LLC. All rights reserved.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le Slide 1">
    <p:bg>
      <p:bgPr>
        <a:solidFill>
          <a:srgbClr val="CADCEC"/>
        </a:solidFill>
        <a:effectLst/>
      </p:bgPr>
    </p:bg>
    <p:spTree>
      <p:nvGrpSpPr>
        <p:cNvPr id="1" name="Shape 14"/>
        <p:cNvGrpSpPr/>
        <p:nvPr/>
      </p:nvGrpSpPr>
      <p:grpSpPr>
        <a:xfrm>
          <a:off x="0" y="0"/>
          <a:ext cx="0" cy="0"/>
          <a:chOff x="0" y="0"/>
          <a:chExt cx="0" cy="0"/>
        </a:xfrm>
      </p:grpSpPr>
      <p:pic>
        <p:nvPicPr>
          <p:cNvPr id="15" name="Shape 15"/>
          <p:cNvPicPr preferRelativeResize="0"/>
          <p:nvPr/>
        </p:nvPicPr>
        <p:blipFill rotWithShape="1">
          <a:blip r:embed="rId2">
            <a:alphaModFix/>
          </a:blip>
          <a:srcRect/>
          <a:stretch/>
        </p:blipFill>
        <p:spPr>
          <a:xfrm>
            <a:off x="7772367" y="6305750"/>
            <a:ext cx="914400" cy="249900"/>
          </a:xfrm>
          <a:prstGeom prst="rect">
            <a:avLst/>
          </a:prstGeom>
          <a:noFill/>
          <a:ln>
            <a:noFill/>
          </a:ln>
        </p:spPr>
      </p:pic>
      <p:sp>
        <p:nvSpPr>
          <p:cNvPr id="16" name="Shape 16"/>
          <p:cNvSpPr txBox="1"/>
          <p:nvPr/>
        </p:nvSpPr>
        <p:spPr>
          <a:xfrm>
            <a:off x="457200" y="6343775"/>
            <a:ext cx="1698600" cy="18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US" sz="600" b="0" i="0" u="none" strike="noStrike" cap="none" baseline="0">
                <a:solidFill>
                  <a:schemeClr val="dk1"/>
                </a:solidFill>
                <a:latin typeface="Proxima Nova"/>
                <a:ea typeface="Proxima Nova"/>
                <a:cs typeface="Proxima Nova"/>
                <a:sym typeface="Proxima Nova"/>
                <a:rtl val="0"/>
              </a:rPr>
              <a:t>© 2014 iParadigms LLC. All rights reserved.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2_Title Slide">
    <p:bg>
      <p:bgPr>
        <a:solidFill>
          <a:srgbClr val="4A6C87"/>
        </a:solidFill>
        <a:effectLst/>
      </p:bgPr>
    </p:bg>
    <p:spTree>
      <p:nvGrpSpPr>
        <p:cNvPr id="1" name="Shape 17"/>
        <p:cNvGrpSpPr/>
        <p:nvPr/>
      </p:nvGrpSpPr>
      <p:grpSpPr>
        <a:xfrm>
          <a:off x="0" y="0"/>
          <a:ext cx="0" cy="0"/>
          <a:chOff x="0" y="0"/>
          <a:chExt cx="0" cy="0"/>
        </a:xfrm>
      </p:grpSpPr>
      <p:pic>
        <p:nvPicPr>
          <p:cNvPr id="18" name="Shape 18"/>
          <p:cNvPicPr preferRelativeResize="0"/>
          <p:nvPr/>
        </p:nvPicPr>
        <p:blipFill rotWithShape="1">
          <a:blip r:embed="rId2">
            <a:alphaModFix/>
          </a:blip>
          <a:srcRect/>
          <a:stretch/>
        </p:blipFill>
        <p:spPr>
          <a:xfrm>
            <a:off x="7316009" y="442822"/>
            <a:ext cx="1371646" cy="37491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3_Title Slide">
    <p:bg>
      <p:bgPr>
        <a:solidFill>
          <a:srgbClr val="4A6C87"/>
        </a:solidFill>
        <a:effectLst/>
      </p:bgPr>
    </p:bg>
    <p:spTree>
      <p:nvGrpSpPr>
        <p:cNvPr id="1" name="Shape 19"/>
        <p:cNvGrpSpPr/>
        <p:nvPr/>
      </p:nvGrpSpPr>
      <p:grpSpPr>
        <a:xfrm>
          <a:off x="0" y="0"/>
          <a:ext cx="0" cy="0"/>
          <a:chOff x="0" y="0"/>
          <a:chExt cx="0" cy="0"/>
        </a:xfrm>
      </p:grpSpPr>
      <p:pic>
        <p:nvPicPr>
          <p:cNvPr id="20" name="Shape 20"/>
          <p:cNvPicPr preferRelativeResize="0"/>
          <p:nvPr/>
        </p:nvPicPr>
        <p:blipFill rotWithShape="1">
          <a:blip r:embed="rId2">
            <a:alphaModFix/>
          </a:blip>
          <a:srcRect/>
          <a:stretch/>
        </p:blipFill>
        <p:spPr>
          <a:xfrm>
            <a:off x="7772367" y="6305750"/>
            <a:ext cx="914431" cy="249943"/>
          </a:xfrm>
          <a:prstGeom prst="rect">
            <a:avLst/>
          </a:prstGeom>
          <a:noFill/>
          <a:ln>
            <a:noFill/>
          </a:ln>
        </p:spPr>
      </p:pic>
      <p:sp>
        <p:nvSpPr>
          <p:cNvPr id="21" name="Shape 21"/>
          <p:cNvSpPr txBox="1">
            <a:spLocks noGrp="1"/>
          </p:cNvSpPr>
          <p:nvPr>
            <p:ph type="title"/>
          </p:nvPr>
        </p:nvSpPr>
        <p:spPr>
          <a:xfrm>
            <a:off x="457200" y="2155383"/>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p:nvPr/>
        </p:nvSpPr>
        <p:spPr>
          <a:xfrm>
            <a:off x="457200" y="6343775"/>
            <a:ext cx="1698526" cy="18466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Proxima Nova"/>
              <a:buNone/>
            </a:pPr>
            <a:r>
              <a:rPr lang="en-US" sz="600" b="0" i="0" u="none" strike="noStrike" cap="none" baseline="0">
                <a:solidFill>
                  <a:srgbClr val="FFFFFF"/>
                </a:solidFill>
                <a:latin typeface="Proxima Nova"/>
                <a:ea typeface="Proxima Nova"/>
                <a:cs typeface="Proxima Nova"/>
                <a:sym typeface="Proxima Nova"/>
                <a:rtl val="0"/>
              </a:rPr>
              <a:t>© 2014 iParadigms LLC. All rights reserved.</a:t>
            </a:r>
          </a:p>
        </p:txBody>
      </p:sp>
      <p:sp>
        <p:nvSpPr>
          <p:cNvPr id="23" name="Shape 23"/>
          <p:cNvSpPr txBox="1">
            <a:spLocks noGrp="1"/>
          </p:cNvSpPr>
          <p:nvPr>
            <p:ph type="subTitle" idx="1"/>
          </p:nvPr>
        </p:nvSpPr>
        <p:spPr>
          <a:xfrm>
            <a:off x="985350" y="2974422"/>
            <a:ext cx="7265398" cy="1143000"/>
          </a:xfrm>
          <a:prstGeom prst="rect">
            <a:avLst/>
          </a:prstGeom>
          <a:noFill/>
          <a:ln>
            <a:noFill/>
          </a:ln>
        </p:spPr>
        <p:txBody>
          <a:bodyPr lIns="91425" tIns="91425" rIns="91425" bIns="91425" anchor="t" anchorCtr="0"/>
          <a:lstStyle>
            <a:lvl1pPr marL="342900" marR="0" indent="-190500" algn="ctr" rtl="0">
              <a:lnSpc>
                <a:spcPct val="100000"/>
              </a:lnSpc>
              <a:spcBef>
                <a:spcPts val="0"/>
              </a:spcBef>
              <a:spcAft>
                <a:spcPts val="0"/>
              </a:spcAft>
              <a:buClr>
                <a:schemeClr val="dk1"/>
              </a:buClr>
              <a:buFont typeface="Proxima Nova"/>
              <a:buNone/>
              <a:defRPr/>
            </a:lvl1pPr>
            <a:lvl2pPr marL="742950" marR="0" indent="-209550" algn="l" rtl="0">
              <a:lnSpc>
                <a:spcPct val="100000"/>
              </a:lnSpc>
              <a:spcBef>
                <a:spcPts val="0"/>
              </a:spcBef>
              <a:spcAft>
                <a:spcPts val="0"/>
              </a:spcAft>
              <a:buClr>
                <a:schemeClr val="dk1"/>
              </a:buClr>
              <a:buFont typeface="Proxima Nova"/>
              <a:buNone/>
              <a:defRPr/>
            </a:lvl2pPr>
            <a:lvl3pPr marL="1143000" marR="0" indent="-127000" algn="l" rtl="0">
              <a:lnSpc>
                <a:spcPct val="100000"/>
              </a:lnSpc>
              <a:spcBef>
                <a:spcPts val="0"/>
              </a:spcBef>
              <a:spcAft>
                <a:spcPts val="0"/>
              </a:spcAft>
              <a:buClr>
                <a:schemeClr val="dk1"/>
              </a:buClr>
              <a:buFont typeface="Proxima Nova"/>
              <a:buNone/>
              <a:defRPr/>
            </a:lvl3pPr>
            <a:lvl4pPr marL="1600200" marR="0" indent="-101600" algn="l" rtl="0">
              <a:lnSpc>
                <a:spcPct val="100000"/>
              </a:lnSpc>
              <a:spcBef>
                <a:spcPts val="0"/>
              </a:spcBef>
              <a:spcAft>
                <a:spcPts val="0"/>
              </a:spcAft>
              <a:buClr>
                <a:schemeClr val="dk1"/>
              </a:buClr>
              <a:buFont typeface="Proxima Nova"/>
              <a:buNone/>
              <a:defRPr/>
            </a:lvl4pPr>
            <a:lvl5pPr marL="2057400" marR="0" indent="-101600" algn="l" rtl="0">
              <a:lnSpc>
                <a:spcPct val="100000"/>
              </a:lnSpc>
              <a:spcBef>
                <a:spcPts val="0"/>
              </a:spcBef>
              <a:spcAft>
                <a:spcPts val="0"/>
              </a:spcAft>
              <a:buClr>
                <a:schemeClr val="dk1"/>
              </a:buClr>
              <a:buFont typeface="Proxima Nova"/>
              <a:buNone/>
              <a:defRPr/>
            </a:lvl5pPr>
            <a:lvl6pPr marL="2514600" marR="0" indent="-101600" algn="l" rtl="0">
              <a:lnSpc>
                <a:spcPct val="100000"/>
              </a:lnSpc>
              <a:spcBef>
                <a:spcPts val="0"/>
              </a:spcBef>
              <a:spcAft>
                <a:spcPts val="0"/>
              </a:spcAft>
              <a:buClr>
                <a:schemeClr val="dk1"/>
              </a:buClr>
              <a:buFont typeface="Proxima Nova"/>
              <a:buNone/>
              <a:defRPr/>
            </a:lvl6pPr>
            <a:lvl7pPr marL="2971800" marR="0" indent="-101600" algn="l" rtl="0">
              <a:lnSpc>
                <a:spcPct val="100000"/>
              </a:lnSpc>
              <a:spcBef>
                <a:spcPts val="0"/>
              </a:spcBef>
              <a:spcAft>
                <a:spcPts val="0"/>
              </a:spcAft>
              <a:buClr>
                <a:schemeClr val="dk1"/>
              </a:buClr>
              <a:buFont typeface="Proxima Nova"/>
              <a:buNone/>
              <a:defRPr/>
            </a:lvl7pPr>
            <a:lvl8pPr marL="3429000" marR="0" indent="-101600" algn="l" rtl="0">
              <a:lnSpc>
                <a:spcPct val="100000"/>
              </a:lnSpc>
              <a:spcBef>
                <a:spcPts val="0"/>
              </a:spcBef>
              <a:spcAft>
                <a:spcPts val="0"/>
              </a:spcAft>
              <a:buClr>
                <a:schemeClr val="dk1"/>
              </a:buClr>
              <a:buFont typeface="Proxima Nova"/>
              <a:buNone/>
              <a:defRPr/>
            </a:lvl8pPr>
            <a:lvl9pPr marL="3886200" marR="0" indent="-101600" algn="l" rtl="0">
              <a:lnSpc>
                <a:spcPct val="100000"/>
              </a:lnSpc>
              <a:spcBef>
                <a:spcPts val="0"/>
              </a:spcBef>
              <a:spcAft>
                <a:spcPts val="0"/>
              </a:spcAft>
              <a:buClr>
                <a:schemeClr val="dk1"/>
              </a:buClr>
              <a:buFont typeface="Proxima Nova"/>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3_Title Slide 1">
    <p:bg>
      <p:bgPr>
        <a:solidFill>
          <a:srgbClr val="4A6C87"/>
        </a:solidFill>
        <a:effectLst/>
      </p:bgPr>
    </p:bg>
    <p:spTree>
      <p:nvGrpSpPr>
        <p:cNvPr id="1" name="Shape 24"/>
        <p:cNvGrpSpPr/>
        <p:nvPr/>
      </p:nvGrpSpPr>
      <p:grpSpPr>
        <a:xfrm>
          <a:off x="0" y="0"/>
          <a:ext cx="0" cy="0"/>
          <a:chOff x="0" y="0"/>
          <a:chExt cx="0" cy="0"/>
        </a:xfrm>
      </p:grpSpPr>
      <p:pic>
        <p:nvPicPr>
          <p:cNvPr id="25" name="Shape 25"/>
          <p:cNvPicPr preferRelativeResize="0"/>
          <p:nvPr/>
        </p:nvPicPr>
        <p:blipFill rotWithShape="1">
          <a:blip r:embed="rId2">
            <a:alphaModFix/>
          </a:blip>
          <a:srcRect/>
          <a:stretch/>
        </p:blipFill>
        <p:spPr>
          <a:xfrm>
            <a:off x="7772367" y="6305750"/>
            <a:ext cx="914400" cy="249900"/>
          </a:xfrm>
          <a:prstGeom prst="rect">
            <a:avLst/>
          </a:prstGeom>
          <a:noFill/>
          <a:ln>
            <a:noFill/>
          </a:ln>
        </p:spPr>
      </p:pic>
      <p:sp>
        <p:nvSpPr>
          <p:cNvPr id="26" name="Shape 26"/>
          <p:cNvSpPr txBox="1"/>
          <p:nvPr/>
        </p:nvSpPr>
        <p:spPr>
          <a:xfrm>
            <a:off x="457200" y="6343775"/>
            <a:ext cx="1698600" cy="18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Proxima Nova"/>
              <a:buNone/>
            </a:pPr>
            <a:r>
              <a:rPr lang="en-US" sz="600" b="0" i="0" u="none" strike="noStrike" cap="none" baseline="0">
                <a:solidFill>
                  <a:srgbClr val="FFFFFF"/>
                </a:solidFill>
                <a:latin typeface="Proxima Nova"/>
                <a:ea typeface="Proxima Nova"/>
                <a:cs typeface="Proxima Nova"/>
                <a:sym typeface="Proxima Nova"/>
                <a:rtl val="0"/>
              </a:rPr>
              <a:t>© 2014 iParadigms LLC. All rights reserved.</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7"/>
        <p:cNvGrpSpPr/>
        <p:nvPr/>
      </p:nvGrpSpPr>
      <p:grpSpPr>
        <a:xfrm>
          <a:off x="0" y="0"/>
          <a:ext cx="0" cy="0"/>
          <a:chOff x="0" y="0"/>
          <a:chExt cx="0" cy="0"/>
        </a:xfrm>
      </p:grpSpPr>
      <p:pic>
        <p:nvPicPr>
          <p:cNvPr id="28" name="Shape 28"/>
          <p:cNvPicPr preferRelativeResize="0"/>
          <p:nvPr/>
        </p:nvPicPr>
        <p:blipFill rotWithShape="1">
          <a:blip r:embed="rId2">
            <a:alphaModFix/>
          </a:blip>
          <a:srcRect/>
          <a:stretch/>
        </p:blipFill>
        <p:spPr>
          <a:xfrm>
            <a:off x="7772367" y="6305750"/>
            <a:ext cx="914431" cy="249943"/>
          </a:xfrm>
          <a:prstGeom prst="rect">
            <a:avLst/>
          </a:prstGeom>
          <a:noFill/>
          <a:ln>
            <a:noFill/>
          </a:ln>
        </p:spPr>
      </p:pic>
      <p:sp>
        <p:nvSpPr>
          <p:cNvPr id="29" name="Shape 29"/>
          <p:cNvSpPr>
            <a:spLocks noGrp="1"/>
          </p:cNvSpPr>
          <p:nvPr>
            <p:ph type="pic" idx="2"/>
          </p:nvPr>
        </p:nvSpPr>
        <p:spPr>
          <a:xfrm>
            <a:off x="893495" y="1820333"/>
            <a:ext cx="1828800" cy="2057400"/>
          </a:xfrm>
          <a:prstGeom prst="rect">
            <a:avLst/>
          </a:prstGeom>
          <a:noFill/>
          <a:ln>
            <a:noFill/>
          </a:ln>
        </p:spPr>
      </p:sp>
      <p:sp>
        <p:nvSpPr>
          <p:cNvPr id="30" name="Shape 30"/>
          <p:cNvSpPr txBox="1">
            <a:spLocks noGrp="1"/>
          </p:cNvSpPr>
          <p:nvPr>
            <p:ph type="body" idx="1"/>
          </p:nvPr>
        </p:nvSpPr>
        <p:spPr>
          <a:xfrm>
            <a:off x="457200" y="4030662"/>
            <a:ext cx="2700865" cy="1066269"/>
          </a:xfrm>
          <a:prstGeom prst="rect">
            <a:avLst/>
          </a:prstGeom>
          <a:noFill/>
          <a:ln>
            <a:noFill/>
          </a:ln>
        </p:spPr>
        <p:txBody>
          <a:bodyPr lIns="91425" tIns="91425" rIns="91425" bIns="91425" anchor="t" anchorCtr="0"/>
          <a:lstStyle>
            <a:lvl1pPr marL="0" indent="0" algn="ctr" rtl="0">
              <a:spcBef>
                <a:spcPts val="600"/>
              </a:spcBef>
              <a:buFont typeface="Proxima Nova"/>
              <a:buNone/>
              <a:defRPr/>
            </a:lvl1pPr>
            <a:lvl2pPr marL="0" indent="0" algn="ctr" rtl="0">
              <a:spcBef>
                <a:spcPts val="0"/>
              </a:spcBef>
              <a:buFont typeface="Proxima Nova"/>
              <a:buNone/>
              <a:defRPr/>
            </a:lvl2pPr>
            <a:lvl3pPr marL="0" indent="0" algn="ctr" rtl="0">
              <a:spcBef>
                <a:spcPts val="0"/>
              </a:spcBef>
              <a:buFont typeface="Proxima Nova"/>
              <a:buNone/>
              <a:defRPr/>
            </a:lvl3pPr>
            <a:lvl4pPr marL="0" indent="0" algn="ctr" rtl="0">
              <a:spcBef>
                <a:spcPts val="0"/>
              </a:spcBef>
              <a:buFont typeface="Proxima Nova"/>
              <a:buNone/>
              <a:defRPr/>
            </a:lvl4pPr>
            <a:lvl5pPr marL="0" indent="0" algn="ctr" rtl="0">
              <a:spcBef>
                <a:spcPts val="0"/>
              </a:spcBef>
              <a:buFont typeface="Proxima Nov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a:spLocks noGrp="1"/>
          </p:cNvSpPr>
          <p:nvPr>
            <p:ph type="pic" idx="3"/>
          </p:nvPr>
        </p:nvSpPr>
        <p:spPr>
          <a:xfrm>
            <a:off x="6422230" y="1820333"/>
            <a:ext cx="1828800" cy="2057400"/>
          </a:xfrm>
          <a:prstGeom prst="rect">
            <a:avLst/>
          </a:prstGeom>
          <a:noFill/>
          <a:ln>
            <a:noFill/>
          </a:ln>
        </p:spPr>
      </p:sp>
      <p:sp>
        <p:nvSpPr>
          <p:cNvPr id="32" name="Shape 32"/>
          <p:cNvSpPr txBox="1">
            <a:spLocks noGrp="1"/>
          </p:cNvSpPr>
          <p:nvPr>
            <p:ph type="body" idx="4"/>
          </p:nvPr>
        </p:nvSpPr>
        <p:spPr>
          <a:xfrm>
            <a:off x="5985932" y="4030662"/>
            <a:ext cx="2700865" cy="1066269"/>
          </a:xfrm>
          <a:prstGeom prst="rect">
            <a:avLst/>
          </a:prstGeom>
          <a:noFill/>
          <a:ln>
            <a:noFill/>
          </a:ln>
        </p:spPr>
        <p:txBody>
          <a:bodyPr lIns="91425" tIns="91425" rIns="91425" bIns="91425" anchor="t" anchorCtr="0"/>
          <a:lstStyle>
            <a:lvl1pPr marL="0" indent="0" algn="ctr" rtl="0">
              <a:spcBef>
                <a:spcPts val="600"/>
              </a:spcBef>
              <a:buFont typeface="Proxima Nova"/>
              <a:buNone/>
              <a:defRPr/>
            </a:lvl1pPr>
            <a:lvl2pPr marL="0" indent="0" algn="ctr" rtl="0">
              <a:spcBef>
                <a:spcPts val="0"/>
              </a:spcBef>
              <a:buFont typeface="Proxima Nova"/>
              <a:buNone/>
              <a:defRPr/>
            </a:lvl2pPr>
            <a:lvl3pPr marL="0" indent="0" algn="ctr" rtl="0">
              <a:spcBef>
                <a:spcPts val="0"/>
              </a:spcBef>
              <a:buFont typeface="Proxima Nova"/>
              <a:buNone/>
              <a:defRPr/>
            </a:lvl3pPr>
            <a:lvl4pPr marL="0" indent="0" algn="ctr" rtl="0">
              <a:spcBef>
                <a:spcPts val="0"/>
              </a:spcBef>
              <a:buFont typeface="Proxima Nova"/>
              <a:buNone/>
              <a:defRPr/>
            </a:lvl4pPr>
            <a:lvl5pPr marL="0" indent="0" algn="ctr" rtl="0">
              <a:spcBef>
                <a:spcPts val="0"/>
              </a:spcBef>
              <a:buFont typeface="Proxima Nov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a:spLocks noGrp="1"/>
          </p:cNvSpPr>
          <p:nvPr>
            <p:ph type="pic" idx="5"/>
          </p:nvPr>
        </p:nvSpPr>
        <p:spPr>
          <a:xfrm>
            <a:off x="3657600" y="1820333"/>
            <a:ext cx="1828800" cy="2057400"/>
          </a:xfrm>
          <a:prstGeom prst="rect">
            <a:avLst/>
          </a:prstGeom>
          <a:noFill/>
          <a:ln>
            <a:noFill/>
          </a:ln>
        </p:spPr>
      </p:sp>
      <p:sp>
        <p:nvSpPr>
          <p:cNvPr id="34" name="Shape 34"/>
          <p:cNvSpPr txBox="1">
            <a:spLocks noGrp="1"/>
          </p:cNvSpPr>
          <p:nvPr>
            <p:ph type="body" idx="6"/>
          </p:nvPr>
        </p:nvSpPr>
        <p:spPr>
          <a:xfrm>
            <a:off x="3221566" y="4030662"/>
            <a:ext cx="2700865" cy="1066269"/>
          </a:xfrm>
          <a:prstGeom prst="rect">
            <a:avLst/>
          </a:prstGeom>
          <a:noFill/>
          <a:ln>
            <a:noFill/>
          </a:ln>
        </p:spPr>
        <p:txBody>
          <a:bodyPr lIns="91425" tIns="91425" rIns="91425" bIns="91425" anchor="t" anchorCtr="0"/>
          <a:lstStyle>
            <a:lvl1pPr marL="0" indent="0" algn="ctr" rtl="0">
              <a:spcBef>
                <a:spcPts val="600"/>
              </a:spcBef>
              <a:buFont typeface="Proxima Nova"/>
              <a:buNone/>
              <a:defRPr/>
            </a:lvl1pPr>
            <a:lvl2pPr marL="0" indent="0" algn="ctr" rtl="0">
              <a:spcBef>
                <a:spcPts val="0"/>
              </a:spcBef>
              <a:buFont typeface="Proxima Nova"/>
              <a:buNone/>
              <a:defRPr/>
            </a:lvl2pPr>
            <a:lvl3pPr marL="0" indent="0" algn="ctr" rtl="0">
              <a:spcBef>
                <a:spcPts val="0"/>
              </a:spcBef>
              <a:buFont typeface="Proxima Nova"/>
              <a:buNone/>
              <a:defRPr/>
            </a:lvl3pPr>
            <a:lvl4pPr marL="0" indent="0" algn="ctr" rtl="0">
              <a:spcBef>
                <a:spcPts val="0"/>
              </a:spcBef>
              <a:buFont typeface="Proxima Nova"/>
              <a:buNone/>
              <a:defRPr/>
            </a:lvl4pPr>
            <a:lvl5pPr marL="0" indent="0" algn="ctr" rtl="0">
              <a:spcBef>
                <a:spcPts val="0"/>
              </a:spcBef>
              <a:buFont typeface="Proxima Nov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p:nvPr/>
        </p:nvSpPr>
        <p:spPr>
          <a:xfrm>
            <a:off x="457200" y="6343775"/>
            <a:ext cx="1698526" cy="18466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600" b="0" i="0" u="none" strike="noStrike" cap="none" baseline="0">
                <a:solidFill>
                  <a:schemeClr val="dk1"/>
                </a:solidFill>
                <a:latin typeface="Helvetica Neue"/>
                <a:ea typeface="Helvetica Neue"/>
                <a:cs typeface="Helvetica Neue"/>
                <a:sym typeface="Helvetica Neue"/>
                <a:rtl val="0"/>
              </a:rPr>
              <a:t>© 2014 iParadigms LLC. All rights reserved.</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Shape 36"/>
        <p:cNvGrpSpPr/>
        <p:nvPr/>
      </p:nvGrpSpPr>
      <p:grpSpPr>
        <a:xfrm>
          <a:off x="0" y="0"/>
          <a:ext cx="0" cy="0"/>
          <a:chOff x="0" y="0"/>
          <a:chExt cx="0" cy="0"/>
        </a:xfrm>
      </p:grpSpPr>
      <p:pic>
        <p:nvPicPr>
          <p:cNvPr id="37" name="Shape 37"/>
          <p:cNvPicPr preferRelativeResize="0"/>
          <p:nvPr/>
        </p:nvPicPr>
        <p:blipFill rotWithShape="1">
          <a:blip r:embed="rId2">
            <a:alphaModFix/>
          </a:blip>
          <a:srcRect/>
          <a:stretch/>
        </p:blipFill>
        <p:spPr>
          <a:xfrm>
            <a:off x="7772367" y="6305750"/>
            <a:ext cx="914431" cy="249943"/>
          </a:xfrm>
          <a:prstGeom prst="rect">
            <a:avLst/>
          </a:prstGeom>
          <a:noFill/>
          <a:ln>
            <a:noFill/>
          </a:ln>
        </p:spPr>
      </p:pic>
      <p:sp>
        <p:nvSpPr>
          <p:cNvPr id="38" name="Shape 38"/>
          <p:cNvSpPr>
            <a:spLocks noGrp="1"/>
          </p:cNvSpPr>
          <p:nvPr>
            <p:ph type="pic" idx="2"/>
          </p:nvPr>
        </p:nvSpPr>
        <p:spPr>
          <a:xfrm>
            <a:off x="2285533" y="1820333"/>
            <a:ext cx="1828800" cy="2057400"/>
          </a:xfrm>
          <a:prstGeom prst="rect">
            <a:avLst/>
          </a:prstGeom>
          <a:noFill/>
          <a:ln>
            <a:noFill/>
          </a:ln>
        </p:spPr>
      </p:sp>
      <p:sp>
        <p:nvSpPr>
          <p:cNvPr id="39" name="Shape 39"/>
          <p:cNvSpPr txBox="1">
            <a:spLocks noGrp="1"/>
          </p:cNvSpPr>
          <p:nvPr>
            <p:ph type="body" idx="1"/>
          </p:nvPr>
        </p:nvSpPr>
        <p:spPr>
          <a:xfrm>
            <a:off x="1849235" y="4030662"/>
            <a:ext cx="2700865" cy="1066269"/>
          </a:xfrm>
          <a:prstGeom prst="rect">
            <a:avLst/>
          </a:prstGeom>
          <a:noFill/>
          <a:ln>
            <a:noFill/>
          </a:ln>
        </p:spPr>
        <p:txBody>
          <a:bodyPr lIns="91425" tIns="91425" rIns="91425" bIns="91425" anchor="t" anchorCtr="0"/>
          <a:lstStyle>
            <a:lvl1pPr marL="0" indent="0" algn="ctr" rtl="0">
              <a:spcBef>
                <a:spcPts val="600"/>
              </a:spcBef>
              <a:buFont typeface="Proxima Nova"/>
              <a:buNone/>
              <a:defRPr/>
            </a:lvl1pPr>
            <a:lvl2pPr marL="0" indent="0" algn="ctr" rtl="0">
              <a:spcBef>
                <a:spcPts val="0"/>
              </a:spcBef>
              <a:buFont typeface="Proxima Nova"/>
              <a:buNone/>
              <a:defRPr/>
            </a:lvl2pPr>
            <a:lvl3pPr marL="0" indent="0" algn="ctr" rtl="0">
              <a:spcBef>
                <a:spcPts val="0"/>
              </a:spcBef>
              <a:buFont typeface="Proxima Nova"/>
              <a:buNone/>
              <a:defRPr/>
            </a:lvl3pPr>
            <a:lvl4pPr marL="0" indent="0" algn="ctr" rtl="0">
              <a:spcBef>
                <a:spcPts val="0"/>
              </a:spcBef>
              <a:buFont typeface="Proxima Nova"/>
              <a:buNone/>
              <a:defRPr/>
            </a:lvl4pPr>
            <a:lvl5pPr marL="0" indent="0" algn="ctr" rtl="0">
              <a:spcBef>
                <a:spcPts val="0"/>
              </a:spcBef>
              <a:buFont typeface="Proxima Nov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a:spLocks noGrp="1"/>
          </p:cNvSpPr>
          <p:nvPr>
            <p:ph type="pic" idx="3"/>
          </p:nvPr>
        </p:nvSpPr>
        <p:spPr>
          <a:xfrm>
            <a:off x="5049637" y="1820333"/>
            <a:ext cx="1828800" cy="2057400"/>
          </a:xfrm>
          <a:prstGeom prst="rect">
            <a:avLst/>
          </a:prstGeom>
          <a:noFill/>
          <a:ln>
            <a:noFill/>
          </a:ln>
        </p:spPr>
      </p:sp>
      <p:sp>
        <p:nvSpPr>
          <p:cNvPr id="41" name="Shape 41"/>
          <p:cNvSpPr txBox="1">
            <a:spLocks noGrp="1"/>
          </p:cNvSpPr>
          <p:nvPr>
            <p:ph type="body" idx="4"/>
          </p:nvPr>
        </p:nvSpPr>
        <p:spPr>
          <a:xfrm>
            <a:off x="4613603" y="4030662"/>
            <a:ext cx="2700865" cy="1066269"/>
          </a:xfrm>
          <a:prstGeom prst="rect">
            <a:avLst/>
          </a:prstGeom>
          <a:noFill/>
          <a:ln>
            <a:noFill/>
          </a:ln>
        </p:spPr>
        <p:txBody>
          <a:bodyPr lIns="91425" tIns="91425" rIns="91425" bIns="91425" anchor="t" anchorCtr="0"/>
          <a:lstStyle>
            <a:lvl1pPr marL="0" indent="0" algn="ctr" rtl="0">
              <a:spcBef>
                <a:spcPts val="600"/>
              </a:spcBef>
              <a:buFont typeface="Proxima Nova"/>
              <a:buNone/>
              <a:defRPr/>
            </a:lvl1pPr>
            <a:lvl2pPr marL="0" indent="0" algn="ctr" rtl="0">
              <a:spcBef>
                <a:spcPts val="0"/>
              </a:spcBef>
              <a:buFont typeface="Proxima Nova"/>
              <a:buNone/>
              <a:defRPr/>
            </a:lvl2pPr>
            <a:lvl3pPr marL="0" indent="0" algn="ctr" rtl="0">
              <a:spcBef>
                <a:spcPts val="0"/>
              </a:spcBef>
              <a:buFont typeface="Proxima Nova"/>
              <a:buNone/>
              <a:defRPr/>
            </a:lvl3pPr>
            <a:lvl4pPr marL="0" indent="0" algn="ctr" rtl="0">
              <a:spcBef>
                <a:spcPts val="0"/>
              </a:spcBef>
              <a:buFont typeface="Proxima Nova"/>
              <a:buNone/>
              <a:defRPr/>
            </a:lvl4pPr>
            <a:lvl5pPr marL="0" indent="0" algn="ctr" rtl="0">
              <a:spcBef>
                <a:spcPts val="0"/>
              </a:spcBef>
              <a:buFont typeface="Proxima Nov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p:nvPr/>
        </p:nvSpPr>
        <p:spPr>
          <a:xfrm>
            <a:off x="457200" y="6343775"/>
            <a:ext cx="1698526" cy="18466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600" b="0" i="0" u="none" strike="noStrike" cap="none" baseline="0">
                <a:solidFill>
                  <a:schemeClr val="dk1"/>
                </a:solidFill>
                <a:latin typeface="Helvetica Neue"/>
                <a:ea typeface="Helvetica Neue"/>
                <a:cs typeface="Helvetica Neue"/>
                <a:sym typeface="Helvetica Neue"/>
                <a:rtl val="0"/>
              </a:rPr>
              <a:t>© 2014 iParadigms LLC. All rights reserved.</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Proxima Nov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01600" algn="l" rtl="0">
              <a:spcBef>
                <a:spcPts val="2500"/>
              </a:spcBef>
              <a:buClr>
                <a:schemeClr val="dk1"/>
              </a:buClr>
              <a:buFont typeface="Proxima Nova"/>
              <a:buChar char="•"/>
              <a:defRPr/>
            </a:lvl1pPr>
            <a:lvl2pPr marL="742950" indent="-120650" algn="l" rtl="0">
              <a:spcBef>
                <a:spcPts val="400"/>
              </a:spcBef>
              <a:buClr>
                <a:schemeClr val="dk1"/>
              </a:buClr>
              <a:buFont typeface="Proxima Nova"/>
              <a:buChar char="o"/>
              <a:defRPr/>
            </a:lvl2pPr>
            <a:lvl3pPr marL="1143000" indent="-38100" algn="l" rtl="0">
              <a:spcBef>
                <a:spcPts val="320"/>
              </a:spcBef>
              <a:buClr>
                <a:schemeClr val="dk1"/>
              </a:buClr>
              <a:buFont typeface="Proxima Nova"/>
              <a:buChar char="-"/>
              <a:defRPr/>
            </a:lvl3pPr>
            <a:lvl4pPr marL="1600200" indent="-12700" algn="l" rtl="0">
              <a:spcBef>
                <a:spcPts val="400"/>
              </a:spcBef>
              <a:buClr>
                <a:schemeClr val="dk1"/>
              </a:buClr>
              <a:buFont typeface="Proxima Nova"/>
              <a:buChar char="–"/>
              <a:defRPr/>
            </a:lvl4pPr>
            <a:lvl5pPr marL="2057400" indent="-12700" algn="l" rtl="0">
              <a:spcBef>
                <a:spcPts val="400"/>
              </a:spcBef>
              <a:buClr>
                <a:schemeClr val="dk1"/>
              </a:buClr>
              <a:buFont typeface="Proxima Nova"/>
              <a:buChar char="»"/>
              <a:defRPr/>
            </a:lvl5pPr>
            <a:lvl6pPr marL="2514600" indent="-12700" algn="l" rtl="0">
              <a:spcBef>
                <a:spcPts val="400"/>
              </a:spcBef>
              <a:buClr>
                <a:schemeClr val="dk1"/>
              </a:buClr>
              <a:buFont typeface="Proxima Nova"/>
              <a:buChar char="•"/>
              <a:defRPr/>
            </a:lvl6pPr>
            <a:lvl7pPr marL="2971800" indent="-12700" algn="l" rtl="0">
              <a:spcBef>
                <a:spcPts val="400"/>
              </a:spcBef>
              <a:buClr>
                <a:schemeClr val="dk1"/>
              </a:buClr>
              <a:buFont typeface="Proxima Nova"/>
              <a:buChar char="•"/>
              <a:defRPr/>
            </a:lvl7pPr>
            <a:lvl8pPr marL="3429000" indent="-12700" algn="l" rtl="0">
              <a:spcBef>
                <a:spcPts val="400"/>
              </a:spcBef>
              <a:buClr>
                <a:schemeClr val="dk1"/>
              </a:buClr>
              <a:buFont typeface="Proxima Nova"/>
              <a:buChar char="•"/>
              <a:defRPr/>
            </a:lvl8pPr>
            <a:lvl9pPr marL="3886200" indent="-12700" algn="l" rtl="0">
              <a:spcBef>
                <a:spcPts val="400"/>
              </a:spcBef>
              <a:buClr>
                <a:schemeClr val="dk1"/>
              </a:buClr>
              <a:buFont typeface="Proxima Nova"/>
              <a:buChar char="•"/>
              <a:defRPr/>
            </a:lvl9pPr>
          </a:lstStyle>
          <a:p>
            <a:endParaRPr/>
          </a:p>
        </p:txBody>
      </p:sp>
      <p:pic>
        <p:nvPicPr>
          <p:cNvPr id="46" name="Shape 46"/>
          <p:cNvPicPr preferRelativeResize="0"/>
          <p:nvPr/>
        </p:nvPicPr>
        <p:blipFill rotWithShape="1">
          <a:blip r:embed="rId2">
            <a:alphaModFix/>
          </a:blip>
          <a:srcRect/>
          <a:stretch/>
        </p:blipFill>
        <p:spPr>
          <a:xfrm>
            <a:off x="7772367" y="6305750"/>
            <a:ext cx="914431" cy="249943"/>
          </a:xfrm>
          <a:prstGeom prst="rect">
            <a:avLst/>
          </a:prstGeom>
          <a:noFill/>
          <a:ln>
            <a:noFill/>
          </a:ln>
        </p:spPr>
      </p:pic>
      <p:sp>
        <p:nvSpPr>
          <p:cNvPr id="47" name="Shape 47"/>
          <p:cNvSpPr txBox="1"/>
          <p:nvPr/>
        </p:nvSpPr>
        <p:spPr>
          <a:xfrm>
            <a:off x="457200" y="6343775"/>
            <a:ext cx="1698526" cy="18466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US" sz="600" b="0" i="0" u="none" strike="noStrike" cap="none" baseline="0">
                <a:solidFill>
                  <a:schemeClr val="dk1"/>
                </a:solidFill>
                <a:latin typeface="Proxima Nova"/>
                <a:ea typeface="Proxima Nova"/>
                <a:cs typeface="Proxima Nova"/>
                <a:sym typeface="Proxima Nova"/>
                <a:rtl val="0"/>
              </a:rPr>
              <a:t>© 2013 iParadigms LLC. All rights reserved.</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 Id="rId11"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chemeClr val="dk1"/>
              </a:buClr>
              <a:buFont typeface="Proxima Nova"/>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 name="Shape 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01600" algn="l" rtl="0">
              <a:lnSpc>
                <a:spcPct val="100000"/>
              </a:lnSpc>
              <a:spcBef>
                <a:spcPts val="2500"/>
              </a:spcBef>
              <a:spcAft>
                <a:spcPts val="0"/>
              </a:spcAft>
              <a:buClr>
                <a:schemeClr val="dk1"/>
              </a:buClr>
              <a:buFont typeface="Proxima Nova"/>
              <a:buChar char="•"/>
              <a:defRPr/>
            </a:lvl1pPr>
            <a:lvl2pPr marL="742950" marR="0" indent="-120650" algn="l" rtl="0">
              <a:lnSpc>
                <a:spcPct val="100000"/>
              </a:lnSpc>
              <a:spcBef>
                <a:spcPts val="400"/>
              </a:spcBef>
              <a:spcAft>
                <a:spcPts val="0"/>
              </a:spcAft>
              <a:buClr>
                <a:schemeClr val="dk1"/>
              </a:buClr>
              <a:buFont typeface="Proxima Nova"/>
              <a:buChar char="o"/>
              <a:defRPr/>
            </a:lvl2pPr>
            <a:lvl3pPr marL="1143000" marR="0" indent="-38100" algn="l" rtl="0">
              <a:lnSpc>
                <a:spcPct val="100000"/>
              </a:lnSpc>
              <a:spcBef>
                <a:spcPts val="320"/>
              </a:spcBef>
              <a:spcAft>
                <a:spcPts val="0"/>
              </a:spcAft>
              <a:buClr>
                <a:schemeClr val="dk1"/>
              </a:buClr>
              <a:buFont typeface="Proxima Nova"/>
              <a:buChar char="-"/>
              <a:defRPr/>
            </a:lvl3pPr>
            <a:lvl4pPr marL="1600200" marR="0" indent="-12700" algn="l" rtl="0">
              <a:lnSpc>
                <a:spcPct val="100000"/>
              </a:lnSpc>
              <a:spcBef>
                <a:spcPts val="400"/>
              </a:spcBef>
              <a:spcAft>
                <a:spcPts val="0"/>
              </a:spcAft>
              <a:buClr>
                <a:schemeClr val="dk1"/>
              </a:buClr>
              <a:buFont typeface="Proxima Nova"/>
              <a:buChar char="–"/>
              <a:defRPr/>
            </a:lvl4pPr>
            <a:lvl5pPr marL="2057400" marR="0" indent="-12700" algn="l" rtl="0">
              <a:lnSpc>
                <a:spcPct val="100000"/>
              </a:lnSpc>
              <a:spcBef>
                <a:spcPts val="400"/>
              </a:spcBef>
              <a:spcAft>
                <a:spcPts val="0"/>
              </a:spcAft>
              <a:buClr>
                <a:schemeClr val="dk1"/>
              </a:buClr>
              <a:buFont typeface="Proxima Nova"/>
              <a:buChar char="»"/>
              <a:defRPr/>
            </a:lvl5pPr>
            <a:lvl6pPr marL="2514600" marR="0" indent="-12700" algn="l" rtl="0">
              <a:lnSpc>
                <a:spcPct val="100000"/>
              </a:lnSpc>
              <a:spcBef>
                <a:spcPts val="400"/>
              </a:spcBef>
              <a:spcAft>
                <a:spcPts val="0"/>
              </a:spcAft>
              <a:buClr>
                <a:schemeClr val="dk1"/>
              </a:buClr>
              <a:buFont typeface="Proxima Nova"/>
              <a:buChar char="•"/>
              <a:defRPr/>
            </a:lvl6pPr>
            <a:lvl7pPr marL="2971800" marR="0" indent="-12700" algn="l" rtl="0">
              <a:lnSpc>
                <a:spcPct val="100000"/>
              </a:lnSpc>
              <a:spcBef>
                <a:spcPts val="400"/>
              </a:spcBef>
              <a:spcAft>
                <a:spcPts val="0"/>
              </a:spcAft>
              <a:buClr>
                <a:schemeClr val="dk1"/>
              </a:buClr>
              <a:buFont typeface="Proxima Nova"/>
              <a:buChar char="•"/>
              <a:defRPr/>
            </a:lvl7pPr>
            <a:lvl8pPr marL="3429000" marR="0" indent="-12700" algn="l" rtl="0">
              <a:lnSpc>
                <a:spcPct val="100000"/>
              </a:lnSpc>
              <a:spcBef>
                <a:spcPts val="400"/>
              </a:spcBef>
              <a:spcAft>
                <a:spcPts val="0"/>
              </a:spcAft>
              <a:buClr>
                <a:schemeClr val="dk1"/>
              </a:buClr>
              <a:buFont typeface="Proxima Nova"/>
              <a:buChar char="•"/>
              <a:defRPr/>
            </a:lvl8pPr>
            <a:lvl9pPr marL="3886200" marR="0" indent="-12700" algn="l" rtl="0">
              <a:lnSpc>
                <a:spcPct val="100000"/>
              </a:lnSpc>
              <a:spcBef>
                <a:spcPts val="400"/>
              </a:spcBef>
              <a:spcAft>
                <a:spcPts val="0"/>
              </a:spcAft>
              <a:buClr>
                <a:schemeClr val="dk1"/>
              </a:buClr>
              <a:buFont typeface="Proxima Nova"/>
              <a:buChar ch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Helvetica Neue"/>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9" name="Shape 6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84150" algn="l" rtl="0">
              <a:spcBef>
                <a:spcPts val="2500"/>
              </a:spcBef>
              <a:buClr>
                <a:schemeClr val="dk1"/>
              </a:buClr>
              <a:buFont typeface="Arial"/>
              <a:buChar char="•"/>
              <a:defRPr/>
            </a:lvl1pPr>
            <a:lvl2pPr marL="742950" marR="0" indent="-209550" algn="l" rtl="0">
              <a:spcBef>
                <a:spcPts val="400"/>
              </a:spcBef>
              <a:buClr>
                <a:schemeClr val="dk1"/>
              </a:buClr>
              <a:buFont typeface="Courier New"/>
              <a:buChar char="o"/>
              <a:defRPr/>
            </a:lvl2pPr>
            <a:lvl3pPr marL="1143000" marR="0" indent="-127000" algn="l" rtl="0">
              <a:spcBef>
                <a:spcPts val="320"/>
              </a:spcBef>
              <a:buClr>
                <a:schemeClr val="dk1"/>
              </a:buClr>
              <a:buFont typeface="Merriweather Sans"/>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ctrTitle"/>
          </p:nvPr>
        </p:nvSpPr>
        <p:spPr>
          <a:xfrm>
            <a:off x="456345" y="1915165"/>
            <a:ext cx="8231309" cy="1772014"/>
          </a:xfrm>
          <a:prstGeom prst="rect">
            <a:avLst/>
          </a:prstGeom>
          <a:noFill/>
          <a:ln>
            <a:noFill/>
          </a:ln>
        </p:spPr>
        <p:txBody>
          <a:bodyPr lIns="91425" tIns="45700" rIns="91425" bIns="45700" anchor="t" anchorCtr="0">
            <a:noAutofit/>
          </a:bodyPr>
          <a:lstStyle/>
          <a:p>
            <a:pPr marL="0" marR="0" lvl="0" indent="0" algn="ctr" rtl="0">
              <a:spcBef>
                <a:spcPts val="0"/>
              </a:spcBef>
              <a:buClr>
                <a:srgbClr val="F5AD21"/>
              </a:buClr>
              <a:buSzPct val="25000"/>
              <a:buFont typeface="Proxima Nova"/>
              <a:buNone/>
            </a:pPr>
            <a:r>
              <a:rPr lang="en-US" sz="5400" b="0" i="0" u="none" strike="noStrike" cap="none" baseline="0">
                <a:solidFill>
                  <a:srgbClr val="F5AD21"/>
                </a:solidFill>
                <a:latin typeface="Proxima Nova"/>
                <a:ea typeface="Proxima Nova"/>
                <a:cs typeface="Proxima Nova"/>
                <a:sym typeface="Proxima Nova"/>
              </a:rPr>
              <a:t>Is it a #clone or a #remix?</a:t>
            </a:r>
          </a:p>
        </p:txBody>
      </p:sp>
      <p:sp>
        <p:nvSpPr>
          <p:cNvPr id="122" name="Shape 122"/>
          <p:cNvSpPr txBox="1">
            <a:spLocks noGrp="1"/>
          </p:cNvSpPr>
          <p:nvPr>
            <p:ph type="subTitle" idx="1"/>
          </p:nvPr>
        </p:nvSpPr>
        <p:spPr>
          <a:xfrm>
            <a:off x="456345" y="2924491"/>
            <a:ext cx="8231309" cy="849974"/>
          </a:xfrm>
          <a:prstGeom prst="rect">
            <a:avLst/>
          </a:prstGeom>
          <a:noFill/>
          <a:ln>
            <a:noFill/>
          </a:ln>
        </p:spPr>
        <p:txBody>
          <a:bodyPr lIns="91425" tIns="45700" rIns="91425" bIns="45700" anchor="t" anchorCtr="0">
            <a:noAutofit/>
          </a:bodyPr>
          <a:lstStyle/>
          <a:p>
            <a:pPr marL="0" marR="0" lvl="0" indent="0" algn="ctr" rtl="0">
              <a:spcBef>
                <a:spcPts val="0"/>
              </a:spcBef>
              <a:buClr>
                <a:srgbClr val="412119"/>
              </a:buClr>
              <a:buSzPct val="25000"/>
              <a:buFont typeface="Arial"/>
              <a:buNone/>
            </a:pPr>
            <a:r>
              <a:rPr lang="en-US" sz="3200" b="0" i="0" u="none" strike="noStrike" cap="none" baseline="0">
                <a:solidFill>
                  <a:srgbClr val="412119"/>
                </a:solidFill>
                <a:latin typeface="Proxima Nova"/>
                <a:ea typeface="Proxima Nova"/>
                <a:cs typeface="Proxima Nova"/>
                <a:sym typeface="Proxima Nova"/>
              </a:rPr>
              <a:t>Tagging Plagiarism in the Classroom</a:t>
            </a:r>
          </a:p>
        </p:txBody>
      </p:sp>
      <p:pic>
        <p:nvPicPr>
          <p:cNvPr id="123" name="Shape 123"/>
          <p:cNvPicPr preferRelativeResize="0"/>
          <p:nvPr/>
        </p:nvPicPr>
        <p:blipFill rotWithShape="1">
          <a:blip r:embed="rId3">
            <a:alphaModFix/>
          </a:blip>
          <a:srcRect/>
          <a:stretch/>
        </p:blipFill>
        <p:spPr>
          <a:xfrm>
            <a:off x="2847975" y="3774466"/>
            <a:ext cx="1447800" cy="1308100"/>
          </a:xfrm>
          <a:prstGeom prst="rect">
            <a:avLst/>
          </a:prstGeom>
          <a:noFill/>
          <a:ln>
            <a:noFill/>
          </a:ln>
        </p:spPr>
      </p:pic>
      <p:pic>
        <p:nvPicPr>
          <p:cNvPr id="124" name="Shape 124"/>
          <p:cNvPicPr preferRelativeResize="0"/>
          <p:nvPr/>
        </p:nvPicPr>
        <p:blipFill rotWithShape="1">
          <a:blip r:embed="rId4">
            <a:alphaModFix/>
          </a:blip>
          <a:srcRect/>
          <a:stretch/>
        </p:blipFill>
        <p:spPr>
          <a:xfrm>
            <a:off x="4518025" y="3815741"/>
            <a:ext cx="1346199" cy="1193800"/>
          </a:xfrm>
          <a:prstGeom prst="rect">
            <a:avLst/>
          </a:prstGeom>
          <a:noFill/>
          <a:ln>
            <a:noFill/>
          </a:ln>
        </p:spPr>
      </p:pic>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sldNum" idx="12"/>
          </p:nvPr>
        </p:nvSpPr>
        <p:spPr>
          <a:xfrm>
            <a:off x="4267200" y="6629400"/>
            <a:ext cx="685799" cy="2254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8F8F8F"/>
              </a:buClr>
              <a:buSzPct val="25000"/>
              <a:buFont typeface="Georgia"/>
              <a:buNone/>
            </a:pPr>
            <a:r>
              <a:rPr lang="en-US"/>
              <a:t> </a:t>
            </a:r>
          </a:p>
        </p:txBody>
      </p:sp>
      <p:pic>
        <p:nvPicPr>
          <p:cNvPr id="193" name="Shape 193"/>
          <p:cNvPicPr preferRelativeResize="0"/>
          <p:nvPr/>
        </p:nvPicPr>
        <p:blipFill rotWithShape="1">
          <a:blip r:embed="rId3">
            <a:alphaModFix/>
          </a:blip>
          <a:srcRect/>
          <a:stretch/>
        </p:blipFill>
        <p:spPr>
          <a:xfrm>
            <a:off x="365125" y="0"/>
            <a:ext cx="8480429" cy="6858000"/>
          </a:xfrm>
          <a:prstGeom prst="rect">
            <a:avLst/>
          </a:prstGeom>
          <a:noFill/>
          <a:ln>
            <a:noFill/>
          </a:ln>
        </p:spPr>
      </p:pic>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sldNum" idx="12"/>
          </p:nvPr>
        </p:nvSpPr>
        <p:spPr>
          <a:xfrm>
            <a:off x="4267200" y="6629400"/>
            <a:ext cx="685799" cy="2254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8F8F8F"/>
              </a:buClr>
              <a:buSzPct val="25000"/>
              <a:buFont typeface="Georgia"/>
              <a:buNone/>
            </a:pPr>
            <a:r>
              <a:rPr lang="en-US"/>
              <a:t> </a:t>
            </a:r>
          </a:p>
        </p:txBody>
      </p:sp>
      <p:pic>
        <p:nvPicPr>
          <p:cNvPr id="200" name="Shape 200"/>
          <p:cNvPicPr preferRelativeResize="0"/>
          <p:nvPr/>
        </p:nvPicPr>
        <p:blipFill rotWithShape="1">
          <a:blip r:embed="rId3">
            <a:alphaModFix/>
          </a:blip>
          <a:srcRect/>
          <a:stretch/>
        </p:blipFill>
        <p:spPr>
          <a:xfrm>
            <a:off x="382835" y="0"/>
            <a:ext cx="8443664" cy="6858000"/>
          </a:xfrm>
          <a:prstGeom prst="rect">
            <a:avLst/>
          </a:prstGeom>
          <a:noFill/>
          <a:ln>
            <a:noFill/>
          </a:ln>
        </p:spPr>
      </p:pic>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sldNum" idx="12"/>
          </p:nvPr>
        </p:nvSpPr>
        <p:spPr>
          <a:xfrm>
            <a:off x="4267200" y="6629400"/>
            <a:ext cx="685799" cy="2254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8F8F8F"/>
              </a:buClr>
              <a:buSzPct val="25000"/>
              <a:buFont typeface="Georgia"/>
              <a:buNone/>
            </a:pPr>
            <a:r>
              <a:rPr lang="en-US"/>
              <a:t> </a:t>
            </a:r>
          </a:p>
        </p:txBody>
      </p:sp>
      <p:pic>
        <p:nvPicPr>
          <p:cNvPr id="207" name="Shape 207"/>
          <p:cNvPicPr preferRelativeResize="0"/>
          <p:nvPr/>
        </p:nvPicPr>
        <p:blipFill rotWithShape="1">
          <a:blip r:embed="rId3">
            <a:alphaModFix/>
          </a:blip>
          <a:srcRect/>
          <a:stretch/>
        </p:blipFill>
        <p:spPr>
          <a:xfrm>
            <a:off x="333375" y="0"/>
            <a:ext cx="8371082" cy="6858000"/>
          </a:xfrm>
          <a:prstGeom prst="rect">
            <a:avLst/>
          </a:prstGeom>
          <a:noFill/>
          <a:ln>
            <a:noFill/>
          </a:ln>
        </p:spPr>
      </p:pic>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457200" y="1176225"/>
            <a:ext cx="8229600" cy="1298100"/>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chemeClr val="dk1"/>
              </a:buClr>
              <a:buSzPct val="25000"/>
              <a:buFont typeface="Proxima Nova"/>
              <a:buNone/>
            </a:pPr>
            <a:r>
              <a:rPr lang="en-US" sz="2500" b="0" i="0" u="none" strike="noStrike" cap="none" baseline="0">
                <a:solidFill>
                  <a:srgbClr val="434343"/>
                </a:solidFill>
                <a:latin typeface="Proxima Nova"/>
                <a:ea typeface="Proxima Nova"/>
                <a:cs typeface="Proxima Nova"/>
                <a:sym typeface="Proxima Nova"/>
                <a:rtl val="0"/>
              </a:rPr>
              <a:t>From the </a:t>
            </a:r>
            <a:r>
              <a:rPr lang="en-US" sz="2500" b="0" i="0" u="sng" strike="noStrike" cap="none" baseline="0">
                <a:solidFill>
                  <a:srgbClr val="D3002C"/>
                </a:solidFill>
                <a:latin typeface="Proxima Nova"/>
                <a:ea typeface="Proxima Nova"/>
                <a:cs typeface="Proxima Nova"/>
                <a:sym typeface="Proxima Nova"/>
                <a:rtl val="0"/>
              </a:rPr>
              <a:t>six</a:t>
            </a:r>
            <a:r>
              <a:rPr lang="en-US" sz="2500" b="0" i="0" u="none" strike="noStrike" cap="none" baseline="0">
                <a:solidFill>
                  <a:srgbClr val="434343"/>
                </a:solidFill>
                <a:latin typeface="Proxima Nova"/>
                <a:ea typeface="Proxima Nova"/>
                <a:cs typeface="Proxima Nova"/>
                <a:sym typeface="Proxima Nova"/>
                <a:rtl val="0"/>
              </a:rPr>
              <a:t> described, this type of plagiarism should be tagged as:</a:t>
            </a:r>
          </a:p>
          <a:p>
            <a:pPr marL="0" marR="0" lvl="0" indent="0" algn="l" rtl="0">
              <a:lnSpc>
                <a:spcPct val="115000"/>
              </a:lnSpc>
              <a:spcBef>
                <a:spcPts val="2500"/>
              </a:spcBef>
              <a:spcAft>
                <a:spcPts val="0"/>
              </a:spcAft>
              <a:buClr>
                <a:schemeClr val="dk1"/>
              </a:buClr>
              <a:buFont typeface="Proxima Nova"/>
              <a:buNone/>
            </a:pPr>
            <a:endParaRPr sz="2500" b="0" i="0" u="none" strike="noStrike" cap="none" baseline="0">
              <a:solidFill>
                <a:srgbClr val="434343"/>
              </a:solidFill>
              <a:latin typeface="Proxima Nova"/>
              <a:ea typeface="Proxima Nova"/>
              <a:cs typeface="Proxima Nova"/>
              <a:sym typeface="Proxima Nova"/>
              <a:rtl val="0"/>
            </a:endParaRPr>
          </a:p>
          <a:p>
            <a:pPr marL="0" marR="0" lvl="0" indent="0" algn="l" rtl="0">
              <a:lnSpc>
                <a:spcPct val="115000"/>
              </a:lnSpc>
              <a:spcBef>
                <a:spcPts val="2500"/>
              </a:spcBef>
              <a:spcAft>
                <a:spcPts val="0"/>
              </a:spcAft>
              <a:buClr>
                <a:schemeClr val="dk1"/>
              </a:buClr>
              <a:buFont typeface="Proxima Nova"/>
              <a:buNone/>
            </a:pPr>
            <a:endParaRPr sz="2500" b="0" i="0" u="none" strike="noStrike" cap="none" baseline="0">
              <a:solidFill>
                <a:srgbClr val="434343"/>
              </a:solidFill>
              <a:latin typeface="Proxima Nova"/>
              <a:ea typeface="Proxima Nova"/>
              <a:cs typeface="Proxima Nova"/>
              <a:sym typeface="Proxima Nova"/>
              <a:rtl val="0"/>
            </a:endParaRPr>
          </a:p>
        </p:txBody>
      </p:sp>
      <p:sp>
        <p:nvSpPr>
          <p:cNvPr id="214" name="Shape 214"/>
          <p:cNvSpPr txBox="1"/>
          <p:nvPr/>
        </p:nvSpPr>
        <p:spPr>
          <a:xfrm>
            <a:off x="457200" y="381525"/>
            <a:ext cx="5584200" cy="79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434343"/>
              </a:buClr>
              <a:buSzPct val="25000"/>
              <a:buFont typeface="Proxima Nova"/>
              <a:buNone/>
            </a:pPr>
            <a:r>
              <a:rPr lang="en-US" sz="3000" b="1" i="0" u="none" strike="noStrike" cap="none" baseline="0">
                <a:solidFill>
                  <a:srgbClr val="434343"/>
                </a:solidFill>
                <a:latin typeface="Proxima Nova"/>
                <a:ea typeface="Proxima Nova"/>
                <a:cs typeface="Proxima Nova"/>
                <a:sym typeface="Proxima Nova"/>
                <a:rtl val="0"/>
              </a:rPr>
              <a:t>Which Type? </a:t>
            </a:r>
          </a:p>
        </p:txBody>
      </p:sp>
      <p:pic>
        <p:nvPicPr>
          <p:cNvPr id="215" name="Shape 215"/>
          <p:cNvPicPr preferRelativeResize="0"/>
          <p:nvPr/>
        </p:nvPicPr>
        <p:blipFill rotWithShape="1">
          <a:blip r:embed="rId3">
            <a:alphaModFix/>
          </a:blip>
          <a:srcRect/>
          <a:stretch/>
        </p:blipFill>
        <p:spPr>
          <a:xfrm>
            <a:off x="234950" y="2258176"/>
            <a:ext cx="8675356" cy="4012351"/>
          </a:xfrm>
          <a:prstGeom prst="rect">
            <a:avLst/>
          </a:prstGeom>
          <a:noFill/>
          <a:ln>
            <a:noFill/>
          </a:ln>
        </p:spPr>
      </p:pic>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sldNum" idx="12"/>
          </p:nvPr>
        </p:nvSpPr>
        <p:spPr>
          <a:xfrm>
            <a:off x="4267200" y="6629400"/>
            <a:ext cx="685799" cy="2254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8F8F8F"/>
              </a:buClr>
              <a:buSzPct val="25000"/>
              <a:buFont typeface="Georgia"/>
              <a:buNone/>
            </a:pPr>
            <a:r>
              <a:rPr lang="en-US"/>
              <a:t> </a:t>
            </a:r>
          </a:p>
        </p:txBody>
      </p:sp>
      <p:pic>
        <p:nvPicPr>
          <p:cNvPr id="221" name="Shape 221"/>
          <p:cNvPicPr preferRelativeResize="0"/>
          <p:nvPr/>
        </p:nvPicPr>
        <p:blipFill rotWithShape="1">
          <a:blip r:embed="rId3">
            <a:alphaModFix/>
          </a:blip>
          <a:srcRect/>
          <a:stretch/>
        </p:blipFill>
        <p:spPr>
          <a:xfrm>
            <a:off x="263306" y="0"/>
            <a:ext cx="8395138" cy="6858000"/>
          </a:xfrm>
          <a:prstGeom prst="rect">
            <a:avLst/>
          </a:prstGeom>
          <a:noFill/>
          <a:ln>
            <a:noFill/>
          </a:ln>
        </p:spPr>
      </p:pic>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Shape 227"/>
          <p:cNvPicPr preferRelativeResize="0"/>
          <p:nvPr/>
        </p:nvPicPr>
        <p:blipFill rotWithShape="1">
          <a:blip r:embed="rId3">
            <a:alphaModFix/>
          </a:blip>
          <a:srcRect/>
          <a:stretch/>
        </p:blipFill>
        <p:spPr>
          <a:xfrm>
            <a:off x="354709" y="0"/>
            <a:ext cx="8371082" cy="6858000"/>
          </a:xfrm>
          <a:prstGeom prst="rect">
            <a:avLst/>
          </a:prstGeom>
          <a:noFill/>
          <a:ln>
            <a:noFill/>
          </a:ln>
        </p:spPr>
      </p:pic>
    </p:spTree>
  </p:cSld>
  <p:clrMapOvr>
    <a:masterClrMapping/>
  </p:clrMapOvr>
  <p:transition xmlns:p14="http://schemas.microsoft.com/office/powerpoint/2010/mai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Shape 233"/>
          <p:cNvPicPr preferRelativeResize="0"/>
          <p:nvPr/>
        </p:nvPicPr>
        <p:blipFill rotWithShape="1">
          <a:blip r:embed="rId3">
            <a:alphaModFix/>
          </a:blip>
          <a:srcRect/>
          <a:stretch/>
        </p:blipFill>
        <p:spPr>
          <a:xfrm>
            <a:off x="349250" y="0"/>
            <a:ext cx="8311544" cy="6858000"/>
          </a:xfrm>
          <a:prstGeom prst="rect">
            <a:avLst/>
          </a:prstGeom>
          <a:noFill/>
          <a:ln>
            <a:noFill/>
          </a:ln>
        </p:spPr>
      </p:pic>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sldNum" idx="12"/>
          </p:nvPr>
        </p:nvSpPr>
        <p:spPr>
          <a:xfrm>
            <a:off x="4267200" y="6629400"/>
            <a:ext cx="685799" cy="2254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8F8F8F"/>
              </a:buClr>
              <a:buSzPct val="25000"/>
              <a:buFont typeface="Georgia"/>
              <a:buNone/>
            </a:pPr>
            <a:r>
              <a:rPr lang="en-US"/>
              <a:t> </a:t>
            </a:r>
          </a:p>
        </p:txBody>
      </p:sp>
      <p:pic>
        <p:nvPicPr>
          <p:cNvPr id="240" name="Shape 240"/>
          <p:cNvPicPr preferRelativeResize="0"/>
          <p:nvPr/>
        </p:nvPicPr>
        <p:blipFill rotWithShape="1">
          <a:blip r:embed="rId3">
            <a:alphaModFix/>
          </a:blip>
          <a:srcRect/>
          <a:stretch/>
        </p:blipFill>
        <p:spPr>
          <a:xfrm>
            <a:off x="442058" y="0"/>
            <a:ext cx="8323385" cy="6858000"/>
          </a:xfrm>
          <a:prstGeom prst="rect">
            <a:avLst/>
          </a:prstGeom>
          <a:noFill/>
          <a:ln>
            <a:noFill/>
          </a:ln>
        </p:spPr>
      </p:pic>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457200" y="1176225"/>
            <a:ext cx="8229600" cy="1298100"/>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chemeClr val="dk1"/>
              </a:buClr>
              <a:buSzPct val="25000"/>
              <a:buFont typeface="Proxima Nova"/>
              <a:buNone/>
            </a:pPr>
            <a:r>
              <a:rPr lang="en-US" sz="2500" b="0" i="0" u="none" strike="noStrike" cap="none" baseline="0">
                <a:solidFill>
                  <a:srgbClr val="434343"/>
                </a:solidFill>
                <a:latin typeface="Proxima Nova"/>
                <a:ea typeface="Proxima Nova"/>
                <a:cs typeface="Proxima Nova"/>
                <a:sym typeface="Proxima Nova"/>
                <a:rtl val="0"/>
              </a:rPr>
              <a:t>From the </a:t>
            </a:r>
            <a:r>
              <a:rPr lang="en-US" sz="2500" b="0" i="0" u="sng" strike="noStrike" cap="none" baseline="0">
                <a:solidFill>
                  <a:srgbClr val="D3002C"/>
                </a:solidFill>
                <a:latin typeface="Proxima Nova"/>
                <a:ea typeface="Proxima Nova"/>
                <a:cs typeface="Proxima Nova"/>
                <a:sym typeface="Proxima Nova"/>
                <a:rtl val="0"/>
              </a:rPr>
              <a:t>ten</a:t>
            </a:r>
            <a:r>
              <a:rPr lang="en-US" sz="2500" b="0" i="0" u="none" strike="noStrike" cap="none" baseline="0">
                <a:solidFill>
                  <a:srgbClr val="434343"/>
                </a:solidFill>
                <a:latin typeface="Proxima Nova"/>
                <a:ea typeface="Proxima Nova"/>
                <a:cs typeface="Proxima Nova"/>
                <a:sym typeface="Proxima Nova"/>
                <a:rtl val="0"/>
              </a:rPr>
              <a:t> described, this type of plagiarism should be tagged as:</a:t>
            </a:r>
          </a:p>
          <a:p>
            <a:pPr marL="0" marR="0" lvl="0" indent="0" algn="l" rtl="0">
              <a:lnSpc>
                <a:spcPct val="115000"/>
              </a:lnSpc>
              <a:spcBef>
                <a:spcPts val="2500"/>
              </a:spcBef>
              <a:spcAft>
                <a:spcPts val="0"/>
              </a:spcAft>
              <a:buClr>
                <a:schemeClr val="dk1"/>
              </a:buClr>
              <a:buFont typeface="Proxima Nova"/>
              <a:buNone/>
            </a:pPr>
            <a:endParaRPr sz="2500" b="0" i="0" u="none" strike="noStrike" cap="none" baseline="0">
              <a:solidFill>
                <a:srgbClr val="434343"/>
              </a:solidFill>
              <a:latin typeface="Proxima Nova"/>
              <a:ea typeface="Proxima Nova"/>
              <a:cs typeface="Proxima Nova"/>
              <a:sym typeface="Proxima Nova"/>
              <a:rtl val="0"/>
            </a:endParaRPr>
          </a:p>
          <a:p>
            <a:pPr marL="0" marR="0" lvl="0" indent="0" algn="l" rtl="0">
              <a:lnSpc>
                <a:spcPct val="115000"/>
              </a:lnSpc>
              <a:spcBef>
                <a:spcPts val="2500"/>
              </a:spcBef>
              <a:spcAft>
                <a:spcPts val="0"/>
              </a:spcAft>
              <a:buClr>
                <a:schemeClr val="dk1"/>
              </a:buClr>
              <a:buFont typeface="Proxima Nova"/>
              <a:buNone/>
            </a:pPr>
            <a:endParaRPr sz="2500" b="0" i="0" u="none" strike="noStrike" cap="none" baseline="0">
              <a:solidFill>
                <a:srgbClr val="434343"/>
              </a:solidFill>
              <a:latin typeface="Proxima Nova"/>
              <a:ea typeface="Proxima Nova"/>
              <a:cs typeface="Proxima Nova"/>
              <a:sym typeface="Proxima Nova"/>
              <a:rtl val="0"/>
            </a:endParaRPr>
          </a:p>
        </p:txBody>
      </p:sp>
      <p:sp>
        <p:nvSpPr>
          <p:cNvPr id="247" name="Shape 247"/>
          <p:cNvSpPr txBox="1"/>
          <p:nvPr/>
        </p:nvSpPr>
        <p:spPr>
          <a:xfrm>
            <a:off x="457200" y="381525"/>
            <a:ext cx="5584200" cy="79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434343"/>
              </a:buClr>
              <a:buSzPct val="25000"/>
              <a:buFont typeface="Proxima Nova"/>
              <a:buNone/>
            </a:pPr>
            <a:r>
              <a:rPr lang="en-US" sz="3000" b="1" i="0" u="none" strike="noStrike" cap="none" baseline="0">
                <a:solidFill>
                  <a:srgbClr val="434343"/>
                </a:solidFill>
                <a:latin typeface="Proxima Nova"/>
                <a:ea typeface="Proxima Nova"/>
                <a:cs typeface="Proxima Nova"/>
                <a:sym typeface="Proxima Nova"/>
                <a:rtl val="0"/>
              </a:rPr>
              <a:t>Which Type? </a:t>
            </a:r>
          </a:p>
        </p:txBody>
      </p:sp>
      <p:pic>
        <p:nvPicPr>
          <p:cNvPr id="248" name="Shape 248"/>
          <p:cNvPicPr preferRelativeResize="0"/>
          <p:nvPr/>
        </p:nvPicPr>
        <p:blipFill rotWithShape="1">
          <a:blip r:embed="rId3">
            <a:alphaModFix/>
          </a:blip>
          <a:srcRect/>
          <a:stretch/>
        </p:blipFill>
        <p:spPr>
          <a:xfrm>
            <a:off x="247012" y="1668241"/>
            <a:ext cx="8582983" cy="4616765"/>
          </a:xfrm>
          <a:prstGeom prst="rect">
            <a:avLst/>
          </a:prstGeom>
          <a:noFill/>
          <a:ln>
            <a:noFill/>
          </a:ln>
        </p:spPr>
      </p:pic>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ftr" idx="11"/>
          </p:nvPr>
        </p:nvSpPr>
        <p:spPr>
          <a:xfrm>
            <a:off x="457200" y="6629400"/>
            <a:ext cx="2895600" cy="2254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8F8F8F"/>
              </a:buClr>
              <a:buSzPct val="25000"/>
              <a:buFont typeface="Georgia"/>
              <a:buNone/>
            </a:pPr>
            <a:r>
              <a:rPr lang="en-US" sz="900" b="0" i="0" u="none" strike="noStrike" cap="none" baseline="0">
                <a:solidFill>
                  <a:srgbClr val="8F8F8F"/>
                </a:solidFill>
                <a:latin typeface="Georgia"/>
                <a:ea typeface="Georgia"/>
                <a:cs typeface="Georgia"/>
                <a:sym typeface="Georgia"/>
                <a:rtl val="0"/>
              </a:rPr>
              <a:t>© 2012 iParadigms, LLC  All rights reserved.</a:t>
            </a:r>
          </a:p>
        </p:txBody>
      </p:sp>
      <p:sp>
        <p:nvSpPr>
          <p:cNvPr id="260" name="Shape 260"/>
          <p:cNvSpPr txBox="1">
            <a:spLocks noGrp="1"/>
          </p:cNvSpPr>
          <p:nvPr>
            <p:ph type="sldNum" idx="12"/>
          </p:nvPr>
        </p:nvSpPr>
        <p:spPr>
          <a:xfrm>
            <a:off x="4267200" y="6629400"/>
            <a:ext cx="685799" cy="2254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8F8F8F"/>
              </a:buClr>
              <a:buSzPct val="25000"/>
              <a:buFont typeface="Georgia"/>
              <a:buNone/>
            </a:pPr>
            <a:r>
              <a:rPr lang="en-US"/>
              <a:t> </a:t>
            </a:r>
          </a:p>
        </p:txBody>
      </p:sp>
      <p:pic>
        <p:nvPicPr>
          <p:cNvPr id="261" name="Shape 261"/>
          <p:cNvPicPr preferRelativeResize="0"/>
          <p:nvPr/>
        </p:nvPicPr>
        <p:blipFill rotWithShape="1">
          <a:blip r:embed="rId3">
            <a:alphaModFix/>
          </a:blip>
          <a:srcRect/>
          <a:stretch/>
        </p:blipFill>
        <p:spPr>
          <a:xfrm>
            <a:off x="55586" y="0"/>
            <a:ext cx="9064576" cy="6858000"/>
          </a:xfrm>
          <a:prstGeom prst="rect">
            <a:avLst/>
          </a:prstGeom>
          <a:noFill/>
          <a:ln>
            <a:noFill/>
          </a:ln>
        </p:spPr>
      </p:pic>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399000" y="2157041"/>
            <a:ext cx="8454299" cy="24009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Proxima Nova"/>
              <a:buNone/>
            </a:pPr>
            <a:r>
              <a:rPr lang="en-US" sz="5400" b="0" i="0" u="none" strike="noStrike" cap="none" baseline="0">
                <a:solidFill>
                  <a:srgbClr val="434343"/>
                </a:solidFill>
                <a:latin typeface="Proxima Nova"/>
                <a:ea typeface="Proxima Nova"/>
                <a:cs typeface="Proxima Nova"/>
                <a:sym typeface="Proxima Nova"/>
                <a:rtl val="0"/>
              </a:rPr>
              <a:t>Is it Plagiarism or Not?</a:t>
            </a:r>
          </a:p>
        </p:txBody>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p:nvPr/>
        </p:nvSpPr>
        <p:spPr>
          <a:xfrm>
            <a:off x="104850" y="-24025"/>
            <a:ext cx="7847999" cy="79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434343"/>
              </a:buClr>
              <a:buSzPct val="25000"/>
              <a:buFont typeface="Proxima Nova"/>
              <a:buNone/>
            </a:pPr>
            <a:r>
              <a:rPr lang="en-US" sz="3000" b="0" i="0" u="none" strike="noStrike" cap="none" baseline="0">
                <a:solidFill>
                  <a:srgbClr val="434343"/>
                </a:solidFill>
                <a:latin typeface="Proxima Nova"/>
                <a:ea typeface="Proxima Nova"/>
                <a:cs typeface="Proxima Nova"/>
                <a:sym typeface="Proxima Nova"/>
                <a:rtl val="0"/>
              </a:rPr>
              <a:t>Example 1: Wikipedia</a:t>
            </a:r>
          </a:p>
        </p:txBody>
      </p:sp>
      <p:sp>
        <p:nvSpPr>
          <p:cNvPr id="273" name="Shape 273"/>
          <p:cNvSpPr txBox="1">
            <a:spLocks noGrp="1"/>
          </p:cNvSpPr>
          <p:nvPr>
            <p:ph type="body" idx="1"/>
          </p:nvPr>
        </p:nvSpPr>
        <p:spPr>
          <a:xfrm>
            <a:off x="457199" y="1176224"/>
            <a:ext cx="8449659" cy="4634024"/>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chemeClr val="dk1"/>
              </a:buClr>
              <a:buSzPct val="25000"/>
              <a:buFont typeface="Proxima Nova"/>
              <a:buNone/>
            </a:pPr>
            <a:r>
              <a:rPr lang="en-US" sz="2500" b="0" i="0" u="none" strike="noStrike" cap="none" baseline="0">
                <a:solidFill>
                  <a:srgbClr val="434343"/>
                </a:solidFill>
                <a:latin typeface="Proxima Nova"/>
                <a:ea typeface="Proxima Nova"/>
                <a:cs typeface="Proxima Nova"/>
                <a:sym typeface="Proxima Nova"/>
                <a:rtl val="0"/>
              </a:rPr>
              <a:t>You’ve asked your students to create a Wikipedia entry on a topic of their choice.  One of your students has chosen to write an entry on “music sampling.”  Trying to be clever (“the medium is the message”), he wholesale copies from an existing Wikipedia entry on “music sampling.”</a:t>
            </a:r>
          </a:p>
          <a:p>
            <a:pPr marL="0" marR="0" lvl="0" indent="0" algn="l" rtl="0">
              <a:lnSpc>
                <a:spcPct val="115000"/>
              </a:lnSpc>
              <a:spcBef>
                <a:spcPts val="2500"/>
              </a:spcBef>
              <a:spcAft>
                <a:spcPts val="0"/>
              </a:spcAft>
              <a:buClr>
                <a:schemeClr val="dk1"/>
              </a:buClr>
              <a:buSzPct val="25000"/>
              <a:buFont typeface="Proxima Nova"/>
              <a:buNone/>
            </a:pPr>
            <a:r>
              <a:rPr lang="en-US" sz="2500" b="0" i="0" u="none" strike="noStrike" cap="none" baseline="0">
                <a:solidFill>
                  <a:srgbClr val="434343"/>
                </a:solidFill>
                <a:latin typeface="Proxima Nova"/>
                <a:ea typeface="Proxima Nova"/>
                <a:cs typeface="Proxima Nova"/>
                <a:sym typeface="Proxima Nova"/>
                <a:rtl val="0"/>
              </a:rPr>
              <a:t>The student claims too that there was no guidance on the Wikipedia entry about attribution.</a:t>
            </a:r>
          </a:p>
          <a:p>
            <a:pPr marL="0" marR="0" lvl="0" indent="0" algn="l" rtl="0">
              <a:lnSpc>
                <a:spcPct val="115000"/>
              </a:lnSpc>
              <a:spcBef>
                <a:spcPts val="2500"/>
              </a:spcBef>
              <a:spcAft>
                <a:spcPts val="0"/>
              </a:spcAft>
              <a:buClr>
                <a:schemeClr val="dk1"/>
              </a:buClr>
              <a:buSzPct val="25000"/>
              <a:buFont typeface="Proxima Nova"/>
              <a:buNone/>
            </a:pPr>
            <a:r>
              <a:rPr lang="en-US" sz="2500" b="0" i="0" u="none" strike="noStrike" cap="none" baseline="0">
                <a:solidFill>
                  <a:srgbClr val="3E7CA3"/>
                </a:solidFill>
                <a:latin typeface="Proxima Nova"/>
                <a:ea typeface="Proxima Nova"/>
                <a:cs typeface="Proxima Nova"/>
                <a:sym typeface="Proxima Nova"/>
                <a:rtl val="0"/>
              </a:rPr>
              <a:t>Is this plagiarism or not?</a:t>
            </a:r>
          </a:p>
        </p:txBody>
      </p:sp>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p:nvPr/>
        </p:nvSpPr>
        <p:spPr>
          <a:xfrm>
            <a:off x="104850" y="-24025"/>
            <a:ext cx="7847999" cy="79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434343"/>
              </a:buClr>
              <a:buSzPct val="25000"/>
              <a:buFont typeface="Proxima Nova"/>
              <a:buNone/>
            </a:pPr>
            <a:r>
              <a:rPr lang="en-US" sz="3000" b="0" i="0" u="none" strike="noStrike" cap="none" baseline="0">
                <a:solidFill>
                  <a:srgbClr val="434343"/>
                </a:solidFill>
                <a:latin typeface="Proxima Nova"/>
                <a:ea typeface="Proxima Nova"/>
                <a:cs typeface="Proxima Nova"/>
                <a:sym typeface="Proxima Nova"/>
                <a:rtl val="0"/>
              </a:rPr>
              <a:t>Example 2: Use of Images</a:t>
            </a:r>
          </a:p>
        </p:txBody>
      </p:sp>
      <p:sp>
        <p:nvSpPr>
          <p:cNvPr id="279" name="Shape 279"/>
          <p:cNvSpPr txBox="1">
            <a:spLocks noGrp="1"/>
          </p:cNvSpPr>
          <p:nvPr>
            <p:ph type="body" idx="1"/>
          </p:nvPr>
        </p:nvSpPr>
        <p:spPr>
          <a:xfrm>
            <a:off x="457199" y="1176224"/>
            <a:ext cx="8449659" cy="4967401"/>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chemeClr val="dk1"/>
              </a:buClr>
              <a:buSzPct val="25000"/>
              <a:buFont typeface="Proxima Nova"/>
              <a:buNone/>
            </a:pPr>
            <a:r>
              <a:rPr lang="en-US" sz="2500" b="0" i="0" u="none" strike="noStrike" cap="none" baseline="0">
                <a:solidFill>
                  <a:srgbClr val="434343"/>
                </a:solidFill>
                <a:latin typeface="Proxima Nova"/>
                <a:ea typeface="Proxima Nova"/>
                <a:cs typeface="Proxima Nova"/>
                <a:sym typeface="Proxima Nova"/>
                <a:rtl val="0"/>
              </a:rPr>
              <a:t>Your student has included a number of images—clearly sourced somewhere online—and included them in her PPT presentation for your media studies class.  None of these images are accompanied by any attribution information or citation.</a:t>
            </a:r>
          </a:p>
          <a:p>
            <a:pPr marL="0" marR="0" lvl="0" indent="0" algn="l" rtl="0">
              <a:lnSpc>
                <a:spcPct val="115000"/>
              </a:lnSpc>
              <a:spcBef>
                <a:spcPts val="2500"/>
              </a:spcBef>
              <a:spcAft>
                <a:spcPts val="0"/>
              </a:spcAft>
              <a:buClr>
                <a:schemeClr val="dk1"/>
              </a:buClr>
              <a:buSzPct val="25000"/>
              <a:buFont typeface="Proxima Nova"/>
              <a:buNone/>
            </a:pPr>
            <a:r>
              <a:rPr lang="en-US" sz="2500" b="0" i="0" u="none" strike="noStrike" cap="none" baseline="0">
                <a:solidFill>
                  <a:srgbClr val="434343"/>
                </a:solidFill>
                <a:latin typeface="Proxima Nova"/>
                <a:ea typeface="Proxima Nova"/>
                <a:cs typeface="Proxima Nova"/>
                <a:sym typeface="Proxima Nova"/>
                <a:rtl val="0"/>
              </a:rPr>
              <a:t>You ask the student why there are no citations, and she tells you that it’s because these are “stock” images that she purchased.</a:t>
            </a:r>
          </a:p>
          <a:p>
            <a:pPr marL="0" marR="0" lvl="0" indent="0" algn="l" rtl="0">
              <a:lnSpc>
                <a:spcPct val="115000"/>
              </a:lnSpc>
              <a:spcBef>
                <a:spcPts val="2500"/>
              </a:spcBef>
              <a:spcAft>
                <a:spcPts val="0"/>
              </a:spcAft>
              <a:buClr>
                <a:schemeClr val="dk1"/>
              </a:buClr>
              <a:buSzPct val="25000"/>
              <a:buFont typeface="Proxima Nova"/>
              <a:buNone/>
            </a:pPr>
            <a:r>
              <a:rPr lang="en-US" sz="2500" b="0" i="0" u="none" strike="noStrike" cap="none" baseline="0">
                <a:solidFill>
                  <a:srgbClr val="3E7DA4"/>
                </a:solidFill>
                <a:latin typeface="Proxima Nova"/>
                <a:ea typeface="Proxima Nova"/>
                <a:cs typeface="Proxima Nova"/>
                <a:sym typeface="Proxima Nova"/>
                <a:rtl val="0"/>
              </a:rPr>
              <a:t>Is this plagiarism or not?</a:t>
            </a:r>
          </a:p>
        </p:txBody>
      </p:sp>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p:nvPr/>
        </p:nvSpPr>
        <p:spPr>
          <a:xfrm>
            <a:off x="104850" y="-24025"/>
            <a:ext cx="7847999" cy="79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434343"/>
              </a:buClr>
              <a:buSzPct val="25000"/>
              <a:buFont typeface="Proxima Nova"/>
              <a:buNone/>
            </a:pPr>
            <a:r>
              <a:rPr lang="en-US" sz="3000" b="0" i="0" u="none" strike="noStrike" cap="none" baseline="0">
                <a:solidFill>
                  <a:srgbClr val="434343"/>
                </a:solidFill>
                <a:latin typeface="Proxima Nova"/>
                <a:ea typeface="Proxima Nova"/>
                <a:cs typeface="Proxima Nova"/>
                <a:sym typeface="Proxima Nova"/>
                <a:rtl val="0"/>
              </a:rPr>
              <a:t>Example 3: Paper for Hire</a:t>
            </a:r>
          </a:p>
        </p:txBody>
      </p:sp>
      <p:sp>
        <p:nvSpPr>
          <p:cNvPr id="285" name="Shape 285"/>
          <p:cNvSpPr txBox="1">
            <a:spLocks noGrp="1"/>
          </p:cNvSpPr>
          <p:nvPr>
            <p:ph type="body" idx="1"/>
          </p:nvPr>
        </p:nvSpPr>
        <p:spPr>
          <a:xfrm>
            <a:off x="457199" y="1176224"/>
            <a:ext cx="8449659" cy="4967401"/>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chemeClr val="dk1"/>
              </a:buClr>
              <a:buSzPct val="25000"/>
              <a:buFont typeface="Proxima Nova"/>
              <a:buNone/>
            </a:pPr>
            <a:r>
              <a:rPr lang="en-US" sz="2500" b="0" i="0" u="none" strike="noStrike" cap="none" baseline="0">
                <a:solidFill>
                  <a:srgbClr val="434343"/>
                </a:solidFill>
                <a:latin typeface="Proxima Nova"/>
                <a:ea typeface="Proxima Nova"/>
                <a:cs typeface="Proxima Nova"/>
                <a:sym typeface="Proxima Nova"/>
                <a:rtl val="0"/>
              </a:rPr>
              <a:t>In your “copyright” course, a student has hired a ghost writer to write his final paper on the topic of copyright and its enforceability in the context of ghost</a:t>
            </a:r>
            <a:r>
              <a:rPr lang="en-US" sz="2500">
                <a:solidFill>
                  <a:srgbClr val="434343"/>
                </a:solidFill>
                <a:latin typeface="Proxima Nova"/>
                <a:ea typeface="Proxima Nova"/>
                <a:cs typeface="Proxima Nova"/>
                <a:sym typeface="Proxima Nova"/>
                <a:rtl val="0"/>
              </a:rPr>
              <a:t>-</a:t>
            </a:r>
            <a:r>
              <a:rPr lang="en-US" sz="2500" b="0" i="0" u="none" strike="noStrike" cap="none" baseline="0">
                <a:solidFill>
                  <a:srgbClr val="434343"/>
                </a:solidFill>
                <a:latin typeface="Proxima Nova"/>
                <a:ea typeface="Proxima Nova"/>
                <a:cs typeface="Proxima Nova"/>
                <a:sym typeface="Proxima Nova"/>
                <a:rtl val="0"/>
              </a:rPr>
              <a:t>written content.  </a:t>
            </a:r>
          </a:p>
          <a:p>
            <a:pPr marL="0" marR="0" lvl="0" indent="0" algn="l" rtl="0">
              <a:lnSpc>
                <a:spcPct val="115000"/>
              </a:lnSpc>
              <a:spcBef>
                <a:spcPts val="2500"/>
              </a:spcBef>
              <a:spcAft>
                <a:spcPts val="0"/>
              </a:spcAft>
              <a:buClr>
                <a:schemeClr val="dk1"/>
              </a:buClr>
              <a:buSzPct val="25000"/>
              <a:buFont typeface="Proxima Nova"/>
              <a:buNone/>
            </a:pPr>
            <a:r>
              <a:rPr lang="en-US" sz="2500" b="0" i="0" u="none" strike="noStrike" cap="none" baseline="0">
                <a:solidFill>
                  <a:srgbClr val="434343"/>
                </a:solidFill>
                <a:latin typeface="Proxima Nova"/>
                <a:ea typeface="Proxima Nova"/>
                <a:cs typeface="Proxima Nova"/>
                <a:sym typeface="Proxima Nova"/>
                <a:rtl val="0"/>
              </a:rPr>
              <a:t>The student has a “work for hire” contract with the writer that he has hired to write the paper.  The contract makes clear that the student owns all the work that the contracted ghost writer has written.</a:t>
            </a:r>
          </a:p>
          <a:p>
            <a:pPr marL="0" marR="0" lvl="0" indent="0" algn="l" rtl="0">
              <a:lnSpc>
                <a:spcPct val="115000"/>
              </a:lnSpc>
              <a:spcBef>
                <a:spcPts val="2500"/>
              </a:spcBef>
              <a:spcAft>
                <a:spcPts val="0"/>
              </a:spcAft>
              <a:buClr>
                <a:schemeClr val="dk1"/>
              </a:buClr>
              <a:buSzPct val="25000"/>
              <a:buFont typeface="Proxima Nova"/>
              <a:buNone/>
            </a:pPr>
            <a:r>
              <a:rPr lang="en-US" sz="2500" b="0" i="0" u="none" strike="noStrike" cap="none" baseline="0">
                <a:solidFill>
                  <a:srgbClr val="3E7DA4"/>
                </a:solidFill>
                <a:latin typeface="Proxima Nova"/>
                <a:ea typeface="Proxima Nova"/>
                <a:cs typeface="Proxima Nova"/>
                <a:sym typeface="Proxima Nova"/>
                <a:rtl val="0"/>
              </a:rPr>
              <a:t>Is this plagiarism or not?</a:t>
            </a:r>
          </a:p>
        </p:txBody>
      </p:sp>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399000" y="2157041"/>
            <a:ext cx="8454299" cy="24009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Proxima Nova"/>
              <a:buNone/>
            </a:pPr>
            <a:r>
              <a:rPr lang="en-US" sz="6000" b="0" i="0" u="none" strike="noStrike" cap="none" baseline="0">
                <a:solidFill>
                  <a:srgbClr val="434343"/>
                </a:solidFill>
                <a:latin typeface="Proxima Nova"/>
                <a:ea typeface="Proxima Nova"/>
                <a:cs typeface="Proxima Nova"/>
                <a:sym typeface="Proxima Nova"/>
                <a:rtl val="0"/>
              </a:rPr>
              <a:t>Classroom Activities</a:t>
            </a:r>
          </a:p>
        </p:txBody>
      </p:sp>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457200" y="1481024"/>
            <a:ext cx="8229600" cy="3312299"/>
          </a:xfrm>
          <a:prstGeom prst="rect">
            <a:avLst/>
          </a:prstGeom>
          <a:noFill/>
          <a:ln>
            <a:noFill/>
          </a:ln>
        </p:spPr>
        <p:txBody>
          <a:bodyPr lIns="91425" tIns="45700" rIns="91425" bIns="45700" anchor="t" anchorCtr="0">
            <a:noAutofit/>
          </a:bodyPr>
          <a:lstStyle/>
          <a:p>
            <a:pPr marL="342900" marR="0" lvl="0" indent="-342900" algn="l" rtl="0">
              <a:lnSpc>
                <a:spcPct val="115000"/>
              </a:lnSpc>
              <a:spcBef>
                <a:spcPts val="0"/>
              </a:spcBef>
              <a:spcAft>
                <a:spcPts val="0"/>
              </a:spcAft>
              <a:buClr>
                <a:schemeClr val="dk1"/>
              </a:buClr>
              <a:buSzPct val="100000"/>
              <a:buFont typeface="Proxima Nova"/>
              <a:buChar char="•"/>
            </a:pPr>
            <a:r>
              <a:rPr lang="en-US" sz="2500" b="0" i="0" u="none" strike="noStrike" cap="none" baseline="0">
                <a:solidFill>
                  <a:srgbClr val="434343"/>
                </a:solidFill>
                <a:latin typeface="Proxima Nova"/>
                <a:ea typeface="Proxima Nova"/>
                <a:cs typeface="Proxima Nova"/>
                <a:sym typeface="Proxima Nova"/>
                <a:rtl val="0"/>
              </a:rPr>
              <a:t>Games: </a:t>
            </a:r>
            <a:r>
              <a:rPr lang="en-US" sz="2500">
                <a:solidFill>
                  <a:srgbClr val="434343"/>
                </a:solidFill>
                <a:latin typeface="Proxima Nova"/>
                <a:ea typeface="Proxima Nova"/>
                <a:cs typeface="Proxima Nova"/>
                <a:sym typeface="Proxima Nova"/>
                <a:rtl val="0"/>
              </a:rPr>
              <a:t>Matching</a:t>
            </a:r>
          </a:p>
          <a:p>
            <a:pPr marL="342900" marR="0" lvl="0" indent="-342900" algn="l" rtl="0">
              <a:lnSpc>
                <a:spcPct val="115000"/>
              </a:lnSpc>
              <a:spcBef>
                <a:spcPts val="2500"/>
              </a:spcBef>
              <a:spcAft>
                <a:spcPts val="0"/>
              </a:spcAft>
              <a:buClr>
                <a:schemeClr val="dk1"/>
              </a:buClr>
              <a:buSzPct val="100000"/>
              <a:buFont typeface="Proxima Nova"/>
              <a:buChar char="•"/>
            </a:pPr>
            <a:r>
              <a:rPr lang="en-US" sz="2500" b="0" i="0" u="none" strike="noStrike" cap="none" baseline="0">
                <a:solidFill>
                  <a:srgbClr val="434343"/>
                </a:solidFill>
                <a:latin typeface="Proxima Nova"/>
                <a:ea typeface="Proxima Nova"/>
                <a:cs typeface="Proxima Nova"/>
                <a:sym typeface="Proxima Nova"/>
                <a:rtl val="0"/>
              </a:rPr>
              <a:t>Group Activity: Jigsaw, </a:t>
            </a:r>
            <a:r>
              <a:rPr lang="en-US" sz="2500">
                <a:solidFill>
                  <a:srgbClr val="434343"/>
                </a:solidFill>
                <a:latin typeface="Proxima Nova"/>
                <a:ea typeface="Proxima Nova"/>
                <a:cs typeface="Proxima Nova"/>
                <a:sym typeface="Proxima Nova"/>
                <a:rtl val="0"/>
              </a:rPr>
              <a:t>performance, etc.</a:t>
            </a:r>
          </a:p>
          <a:p>
            <a:pPr marL="342900" marR="0" lvl="0" indent="-342900" algn="l" rtl="0">
              <a:lnSpc>
                <a:spcPct val="115000"/>
              </a:lnSpc>
              <a:spcBef>
                <a:spcPts val="2500"/>
              </a:spcBef>
              <a:spcAft>
                <a:spcPts val="0"/>
              </a:spcAft>
              <a:buClr>
                <a:schemeClr val="dk1"/>
              </a:buClr>
              <a:buSzPct val="100000"/>
              <a:buFont typeface="Proxima Nova"/>
              <a:buChar char="•"/>
            </a:pPr>
            <a:r>
              <a:rPr lang="en-US" sz="2500" b="0" i="0" u="none" strike="noStrike" cap="none" baseline="0">
                <a:solidFill>
                  <a:srgbClr val="434343"/>
                </a:solidFill>
                <a:latin typeface="Proxima Nova"/>
                <a:ea typeface="Proxima Nova"/>
                <a:cs typeface="Proxima Nova"/>
                <a:sym typeface="Proxima Nova"/>
                <a:rtl val="0"/>
              </a:rPr>
              <a:t>“Is it Plagiarism or Not?” Activity</a:t>
            </a:r>
          </a:p>
          <a:p>
            <a:pPr marL="342900" marR="0" lvl="0" indent="-342900" algn="l" rtl="0">
              <a:lnSpc>
                <a:spcPct val="115000"/>
              </a:lnSpc>
              <a:spcBef>
                <a:spcPts val="2500"/>
              </a:spcBef>
              <a:spcAft>
                <a:spcPts val="0"/>
              </a:spcAft>
              <a:buClr>
                <a:srgbClr val="434343"/>
              </a:buClr>
              <a:buSzPct val="100000"/>
              <a:buFont typeface="Proxima Nova"/>
              <a:buChar char="•"/>
            </a:pPr>
            <a:r>
              <a:rPr lang="en-US" sz="2500">
                <a:solidFill>
                  <a:srgbClr val="434343"/>
                </a:solidFill>
                <a:latin typeface="Proxima Nova"/>
                <a:ea typeface="Proxima Nova"/>
                <a:cs typeface="Proxima Nova"/>
                <a:sym typeface="Proxima Nova"/>
                <a:rtl val="0"/>
              </a:rPr>
              <a:t>Review the Plagiarism Spectrum in Class</a:t>
            </a:r>
          </a:p>
          <a:p>
            <a:pPr marL="0" marR="0" lvl="0" indent="0" algn="l" rtl="0">
              <a:lnSpc>
                <a:spcPct val="115000"/>
              </a:lnSpc>
              <a:spcBef>
                <a:spcPts val="2500"/>
              </a:spcBef>
              <a:spcAft>
                <a:spcPts val="0"/>
              </a:spcAft>
              <a:buNone/>
            </a:pPr>
            <a:endParaRPr/>
          </a:p>
          <a:p>
            <a:pPr marL="0" marR="0" lvl="0" indent="0" algn="l" rtl="0">
              <a:lnSpc>
                <a:spcPct val="115000"/>
              </a:lnSpc>
              <a:spcBef>
                <a:spcPts val="2500"/>
              </a:spcBef>
              <a:spcAft>
                <a:spcPts val="0"/>
              </a:spcAft>
              <a:buClr>
                <a:schemeClr val="dk1"/>
              </a:buClr>
              <a:buFont typeface="Proxima Nova"/>
              <a:buNone/>
            </a:pPr>
            <a:endParaRPr sz="2500" b="0" i="0" u="none" strike="noStrike" cap="none" baseline="0">
              <a:solidFill>
                <a:srgbClr val="434343"/>
              </a:solidFill>
              <a:latin typeface="Proxima Nova"/>
              <a:ea typeface="Proxima Nova"/>
              <a:cs typeface="Proxima Nova"/>
              <a:sym typeface="Proxima Nova"/>
              <a:rtl val="0"/>
            </a:endParaRPr>
          </a:p>
          <a:p>
            <a:pPr marL="0" marR="0" lvl="0" indent="0" algn="l" rtl="0">
              <a:lnSpc>
                <a:spcPct val="115000"/>
              </a:lnSpc>
              <a:spcBef>
                <a:spcPts val="2500"/>
              </a:spcBef>
              <a:spcAft>
                <a:spcPts val="0"/>
              </a:spcAft>
              <a:buClr>
                <a:schemeClr val="dk1"/>
              </a:buClr>
              <a:buFont typeface="Proxima Nova"/>
              <a:buNone/>
            </a:pPr>
            <a:endParaRPr sz="2500" b="0" i="0" u="none" strike="noStrike" cap="none" baseline="0">
              <a:solidFill>
                <a:srgbClr val="434343"/>
              </a:solidFill>
              <a:latin typeface="Proxima Nova"/>
              <a:ea typeface="Proxima Nova"/>
              <a:cs typeface="Proxima Nova"/>
              <a:sym typeface="Proxima Nova"/>
              <a:rtl val="0"/>
            </a:endParaRPr>
          </a:p>
          <a:p>
            <a:pPr marL="0" marR="0" lvl="0" indent="0" algn="l" rtl="0">
              <a:lnSpc>
                <a:spcPct val="115000"/>
              </a:lnSpc>
              <a:spcBef>
                <a:spcPts val="2500"/>
              </a:spcBef>
              <a:spcAft>
                <a:spcPts val="0"/>
              </a:spcAft>
              <a:buClr>
                <a:schemeClr val="dk1"/>
              </a:buClr>
              <a:buFont typeface="Proxima Nova"/>
              <a:buNone/>
            </a:pPr>
            <a:endParaRPr sz="2500" b="0" i="0" u="none" strike="noStrike" cap="none" baseline="0">
              <a:solidFill>
                <a:srgbClr val="434343"/>
              </a:solidFill>
              <a:latin typeface="Proxima Nova"/>
              <a:ea typeface="Proxima Nova"/>
              <a:cs typeface="Proxima Nova"/>
              <a:sym typeface="Proxima Nova"/>
              <a:rtl val="0"/>
            </a:endParaRPr>
          </a:p>
          <a:p>
            <a:pPr marL="0" marR="0" lvl="0" indent="0" algn="l" rtl="0">
              <a:lnSpc>
                <a:spcPct val="115000"/>
              </a:lnSpc>
              <a:spcBef>
                <a:spcPts val="2500"/>
              </a:spcBef>
              <a:spcAft>
                <a:spcPts val="0"/>
              </a:spcAft>
              <a:buClr>
                <a:schemeClr val="dk1"/>
              </a:buClr>
              <a:buFont typeface="Proxima Nova"/>
              <a:buNone/>
            </a:pPr>
            <a:endParaRPr sz="2500" b="0" i="0" u="none" strike="noStrike" cap="none" baseline="0">
              <a:solidFill>
                <a:srgbClr val="434343"/>
              </a:solidFill>
              <a:latin typeface="Proxima Nova"/>
              <a:ea typeface="Proxima Nova"/>
              <a:cs typeface="Proxima Nova"/>
              <a:sym typeface="Proxima Nova"/>
              <a:rtl val="0"/>
            </a:endParaRPr>
          </a:p>
          <a:p>
            <a:pPr marL="0" marR="0" lvl="0" indent="0" algn="l" rtl="0">
              <a:lnSpc>
                <a:spcPct val="115000"/>
              </a:lnSpc>
              <a:spcBef>
                <a:spcPts val="2500"/>
              </a:spcBef>
              <a:spcAft>
                <a:spcPts val="0"/>
              </a:spcAft>
              <a:buClr>
                <a:schemeClr val="dk1"/>
              </a:buClr>
              <a:buFont typeface="Proxima Nova"/>
              <a:buNone/>
            </a:pPr>
            <a:endParaRPr sz="2500" b="0" i="0" u="none" strike="noStrike" cap="none" baseline="0">
              <a:solidFill>
                <a:srgbClr val="434343"/>
              </a:solidFill>
              <a:latin typeface="Proxima Nova"/>
              <a:ea typeface="Proxima Nova"/>
              <a:cs typeface="Proxima Nova"/>
              <a:sym typeface="Proxima Nova"/>
              <a:rtl val="0"/>
            </a:endParaRPr>
          </a:p>
          <a:p>
            <a:pPr marL="0" marR="0" lvl="0" indent="0" algn="l" rtl="0">
              <a:lnSpc>
                <a:spcPct val="115000"/>
              </a:lnSpc>
              <a:spcBef>
                <a:spcPts val="2500"/>
              </a:spcBef>
              <a:spcAft>
                <a:spcPts val="0"/>
              </a:spcAft>
              <a:buClr>
                <a:schemeClr val="dk1"/>
              </a:buClr>
              <a:buFont typeface="Proxima Nova"/>
              <a:buNone/>
            </a:pPr>
            <a:endParaRPr sz="2500" b="0" i="0" u="none" strike="noStrike" cap="none" baseline="0">
              <a:solidFill>
                <a:srgbClr val="434343"/>
              </a:solidFill>
              <a:latin typeface="Proxima Nova"/>
              <a:ea typeface="Proxima Nova"/>
              <a:cs typeface="Proxima Nova"/>
              <a:sym typeface="Proxima Nova"/>
              <a:rtl val="0"/>
            </a:endParaRPr>
          </a:p>
        </p:txBody>
      </p:sp>
      <p:sp>
        <p:nvSpPr>
          <p:cNvPr id="296" name="Shape 296"/>
          <p:cNvSpPr txBox="1"/>
          <p:nvPr/>
        </p:nvSpPr>
        <p:spPr>
          <a:xfrm>
            <a:off x="457200" y="381525"/>
            <a:ext cx="7356300" cy="79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434343"/>
              </a:buClr>
              <a:buSzPct val="25000"/>
              <a:buFont typeface="Proxima Nova"/>
              <a:buNone/>
            </a:pPr>
            <a:r>
              <a:rPr lang="en-US" sz="3000" b="1" i="0" u="none" strike="noStrike" cap="none" baseline="0">
                <a:solidFill>
                  <a:srgbClr val="434343"/>
                </a:solidFill>
                <a:latin typeface="Proxima Nova"/>
                <a:ea typeface="Proxima Nova"/>
                <a:cs typeface="Proxima Nova"/>
                <a:sym typeface="Proxima Nova"/>
                <a:rtl val="0"/>
              </a:rPr>
              <a:t>How Can I Apply This in a Classroom?</a:t>
            </a:r>
          </a:p>
        </p:txBody>
      </p:sp>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1" name="Shape 306"/>
        <p:cNvGrpSpPr/>
        <p:nvPr/>
      </p:nvGrpSpPr>
      <p:grpSpPr>
        <a:xfrm>
          <a:off x="0" y="0"/>
          <a:ext cx="0" cy="0"/>
          <a:chOff x="0" y="0"/>
          <a:chExt cx="0" cy="0"/>
        </a:xfrm>
      </p:grpSpPr>
      <p:sp>
        <p:nvSpPr>
          <p:cNvPr id="307" name="Shape 307"/>
          <p:cNvSpPr txBox="1"/>
          <p:nvPr/>
        </p:nvSpPr>
        <p:spPr>
          <a:xfrm>
            <a:off x="496800" y="281081"/>
            <a:ext cx="8150399" cy="2696098"/>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Proxima Nova"/>
              <a:buNone/>
            </a:pPr>
            <a:r>
              <a:rPr lang="en-US" sz="4800" b="1" i="0" u="none" strike="noStrike" cap="none" baseline="0">
                <a:solidFill>
                  <a:srgbClr val="FFFFFF"/>
                </a:solidFill>
                <a:latin typeface="Proxima Nova"/>
                <a:ea typeface="Proxima Nova"/>
                <a:cs typeface="Proxima Nova"/>
                <a:sym typeface="Proxima Nova"/>
                <a:rtl val="0"/>
              </a:rPr>
              <a:t>Thank you!</a:t>
            </a:r>
          </a:p>
          <a:p>
            <a:pPr marL="0" marR="0" lvl="0" indent="0" algn="ctr" rtl="0">
              <a:lnSpc>
                <a:spcPct val="100000"/>
              </a:lnSpc>
              <a:spcBef>
                <a:spcPts val="0"/>
              </a:spcBef>
              <a:spcAft>
                <a:spcPts val="0"/>
              </a:spcAft>
              <a:buClr>
                <a:srgbClr val="000000"/>
              </a:buClr>
              <a:buFont typeface="Arial"/>
              <a:buNone/>
            </a:pPr>
            <a:endParaRPr sz="4800" b="1" i="0" u="none" strike="noStrike" cap="none" baseline="0">
              <a:solidFill>
                <a:srgbClr val="FFFFFF"/>
              </a:solidFill>
              <a:latin typeface="Proxima Nova"/>
              <a:ea typeface="Proxima Nova"/>
              <a:cs typeface="Proxima Nova"/>
              <a:sym typeface="Proxima Nova"/>
              <a:rtl val="0"/>
            </a:endParaRPr>
          </a:p>
        </p:txBody>
      </p:sp>
      <p:sp>
        <p:nvSpPr>
          <p:cNvPr id="308" name="Shape 308"/>
          <p:cNvSpPr txBox="1"/>
          <p:nvPr/>
        </p:nvSpPr>
        <p:spPr>
          <a:xfrm>
            <a:off x="584581" y="3949446"/>
            <a:ext cx="7992600" cy="1050276"/>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Proxima Nova"/>
              <a:buNone/>
            </a:pPr>
            <a:r>
              <a:rPr lang="en-US" sz="3000" b="0" i="1" u="none" strike="noStrike" cap="none" baseline="0">
                <a:solidFill>
                  <a:srgbClr val="FFFFFF"/>
                </a:solidFill>
                <a:latin typeface="Proxima Nova"/>
                <a:ea typeface="Proxima Nova"/>
                <a:cs typeface="Proxima Nova"/>
                <a:sym typeface="Proxima Nova"/>
                <a:rtl val="0"/>
              </a:rPr>
              <a:t>Turnitin Professional Development </a:t>
            </a:r>
            <a:r>
              <a:rPr lang="en-US" sz="3000" i="1">
                <a:solidFill>
                  <a:srgbClr val="FFFFFF"/>
                </a:solidFill>
                <a:latin typeface="Proxima Nova"/>
                <a:ea typeface="Proxima Nova"/>
                <a:cs typeface="Proxima Nova"/>
                <a:sym typeface="Proxima Nova"/>
                <a:rtl val="0"/>
              </a:rPr>
              <a:t>T</a:t>
            </a:r>
            <a:r>
              <a:rPr lang="en-US" sz="3000" b="0" i="1" u="none" strike="noStrike" cap="none" baseline="0">
                <a:solidFill>
                  <a:srgbClr val="FFFFFF"/>
                </a:solidFill>
                <a:latin typeface="Proxima Nova"/>
                <a:ea typeface="Proxima Nova"/>
                <a:cs typeface="Proxima Nova"/>
                <a:sym typeface="Proxima Nova"/>
                <a:rtl val="0"/>
              </a:rPr>
              <a:t>eam</a:t>
            </a:r>
          </a:p>
        </p:txBody>
      </p:sp>
      <p:sp>
        <p:nvSpPr>
          <p:cNvPr id="309" name="Shape 309"/>
          <p:cNvSpPr txBox="1"/>
          <p:nvPr/>
        </p:nvSpPr>
        <p:spPr>
          <a:xfrm>
            <a:off x="584581" y="4896262"/>
            <a:ext cx="5451899" cy="15935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rgbClr val="D9D9D9"/>
              </a:buClr>
              <a:buSzPct val="25000"/>
              <a:buFont typeface="Arial"/>
              <a:buNone/>
            </a:pPr>
            <a:r>
              <a:rPr lang="en-US" sz="2000" b="0" i="0" u="none" strike="noStrike" cap="none" baseline="0">
                <a:solidFill>
                  <a:srgbClr val="D9D9D9"/>
                </a:solidFill>
                <a:latin typeface="Arial"/>
                <a:ea typeface="Arial"/>
                <a:cs typeface="Arial"/>
                <a:sym typeface="Arial"/>
                <a:rtl val="0"/>
              </a:rPr>
              <a:t>Kristin Brabec - kbrabec@turnitin.com</a:t>
            </a:r>
          </a:p>
          <a:p>
            <a:pPr marL="0" marR="0" lvl="0" indent="0" algn="l" rtl="0">
              <a:lnSpc>
                <a:spcPct val="115000"/>
              </a:lnSpc>
              <a:spcBef>
                <a:spcPts val="0"/>
              </a:spcBef>
              <a:spcAft>
                <a:spcPts val="0"/>
              </a:spcAft>
              <a:buClr>
                <a:srgbClr val="D9D9D9"/>
              </a:buClr>
              <a:buSzPct val="25000"/>
              <a:buFont typeface="Arial"/>
              <a:buNone/>
            </a:pPr>
            <a:r>
              <a:rPr lang="en-US" sz="2000" b="0" i="0" u="none" strike="noStrike" cap="none" baseline="0">
                <a:solidFill>
                  <a:srgbClr val="D9D9D9"/>
                </a:solidFill>
                <a:latin typeface="Arial"/>
                <a:ea typeface="Arial"/>
                <a:cs typeface="Arial"/>
                <a:sym typeface="Arial"/>
                <a:rtl val="0"/>
              </a:rPr>
              <a:t>Chris McClure– cmcclure@turnitin.com</a:t>
            </a:r>
          </a:p>
          <a:p>
            <a:pPr marL="0" marR="0" lvl="0" indent="0" algn="l" rtl="0">
              <a:lnSpc>
                <a:spcPct val="115000"/>
              </a:lnSpc>
              <a:spcBef>
                <a:spcPts val="0"/>
              </a:spcBef>
              <a:spcAft>
                <a:spcPts val="0"/>
              </a:spcAft>
              <a:buClr>
                <a:srgbClr val="D9D9D9"/>
              </a:buClr>
              <a:buSzPct val="25000"/>
              <a:buFont typeface="Arial"/>
              <a:buNone/>
            </a:pPr>
            <a:r>
              <a:rPr lang="en-US" sz="2000" b="0" i="0" u="none" strike="noStrike" cap="none" baseline="0">
                <a:solidFill>
                  <a:srgbClr val="D9D9D9"/>
                </a:solidFill>
                <a:latin typeface="Arial"/>
                <a:ea typeface="Arial"/>
                <a:cs typeface="Arial"/>
                <a:sym typeface="Arial"/>
                <a:rtl val="0"/>
              </a:rPr>
              <a:t>Jason Chu - jchu@turnitin.com</a:t>
            </a:r>
          </a:p>
          <a:p>
            <a:pPr marL="0" marR="0" lvl="0" indent="0" algn="l" rtl="0">
              <a:lnSpc>
                <a:spcPct val="115000"/>
              </a:lnSpc>
              <a:spcBef>
                <a:spcPts val="0"/>
              </a:spcBef>
              <a:spcAft>
                <a:spcPts val="0"/>
              </a:spcAft>
              <a:buClr>
                <a:srgbClr val="000000"/>
              </a:buClr>
              <a:buFont typeface="Arial"/>
              <a:buNone/>
            </a:pPr>
            <a:endParaRPr sz="2000" b="0" i="0" u="none" strike="noStrike" cap="none" baseline="0">
              <a:solidFill>
                <a:srgbClr val="D9D9D9"/>
              </a:solidFill>
              <a:latin typeface="Arial"/>
              <a:ea typeface="Arial"/>
              <a:cs typeface="Arial"/>
              <a:sym typeface="Arial"/>
              <a:rtl val="0"/>
            </a:endParaRPr>
          </a:p>
          <a:p>
            <a:pPr marL="0" marR="0" lvl="0" indent="0" algn="l" rtl="0">
              <a:lnSpc>
                <a:spcPct val="115000"/>
              </a:lnSpc>
              <a:spcBef>
                <a:spcPts val="0"/>
              </a:spcBef>
              <a:spcAft>
                <a:spcPts val="0"/>
              </a:spcAft>
              <a:buClr>
                <a:srgbClr val="000000"/>
              </a:buClr>
              <a:buFont typeface="Arial"/>
              <a:buNone/>
            </a:pPr>
            <a:endParaRPr sz="2000" b="0" i="0" u="none" strike="noStrike" cap="none" baseline="0">
              <a:solidFill>
                <a:srgbClr val="D9D9D9"/>
              </a:solidFill>
              <a:latin typeface="Arial"/>
              <a:ea typeface="Arial"/>
              <a:cs typeface="Arial"/>
              <a:sym typeface="Arial"/>
              <a:rtl val="0"/>
            </a:endParaRPr>
          </a:p>
        </p:txBody>
      </p:sp>
      <p:cxnSp>
        <p:nvCxnSpPr>
          <p:cNvPr id="310" name="Shape 310"/>
          <p:cNvCxnSpPr/>
          <p:nvPr/>
        </p:nvCxnSpPr>
        <p:spPr>
          <a:xfrm>
            <a:off x="584581" y="3969603"/>
            <a:ext cx="7992600" cy="0"/>
          </a:xfrm>
          <a:prstGeom prst="straightConnector1">
            <a:avLst/>
          </a:prstGeom>
          <a:noFill/>
          <a:ln w="9525" cap="flat">
            <a:solidFill>
              <a:schemeClr val="accent2"/>
            </a:solidFill>
            <a:prstDash val="solid"/>
            <a:round/>
            <a:headEnd type="none" w="med" len="med"/>
            <a:tailEnd type="none" w="med" len="med"/>
          </a:ln>
        </p:spPr>
      </p:cxn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456345" y="1915165"/>
            <a:ext cx="8231399" cy="1772099"/>
          </a:xfrm>
          <a:prstGeom prst="rect">
            <a:avLst/>
          </a:prstGeom>
          <a:noFill/>
          <a:ln>
            <a:noFill/>
          </a:ln>
        </p:spPr>
        <p:txBody>
          <a:bodyPr lIns="91425" tIns="45700" rIns="91425" bIns="45700" anchor="t" anchorCtr="0">
            <a:noAutofit/>
          </a:bodyPr>
          <a:lstStyle/>
          <a:p>
            <a:pPr marL="0" marR="0" lvl="0" indent="0" algn="ctr" rtl="0">
              <a:spcBef>
                <a:spcPts val="0"/>
              </a:spcBef>
              <a:buClr>
                <a:srgbClr val="F5AD21"/>
              </a:buClr>
              <a:buSzPct val="25000"/>
              <a:buFont typeface="Proxima Nova"/>
              <a:buNone/>
            </a:pPr>
            <a:r>
              <a:rPr lang="en-US" sz="5400" b="0" i="0" u="none" strike="noStrike" cap="none" baseline="0">
                <a:solidFill>
                  <a:srgbClr val="F5AD21"/>
                </a:solidFill>
                <a:latin typeface="Proxima Nova"/>
                <a:ea typeface="Proxima Nova"/>
                <a:cs typeface="Proxima Nova"/>
                <a:sym typeface="Proxima Nova"/>
              </a:rPr>
              <a:t>Is it a #clone or a #remix?</a:t>
            </a:r>
          </a:p>
        </p:txBody>
      </p:sp>
      <p:sp>
        <p:nvSpPr>
          <p:cNvPr id="135" name="Shape 135"/>
          <p:cNvSpPr txBox="1">
            <a:spLocks noGrp="1"/>
          </p:cNvSpPr>
          <p:nvPr>
            <p:ph type="subTitle" idx="1"/>
          </p:nvPr>
        </p:nvSpPr>
        <p:spPr>
          <a:xfrm>
            <a:off x="456345" y="2924491"/>
            <a:ext cx="8231399" cy="849900"/>
          </a:xfrm>
          <a:prstGeom prst="rect">
            <a:avLst/>
          </a:prstGeom>
          <a:noFill/>
          <a:ln>
            <a:noFill/>
          </a:ln>
        </p:spPr>
        <p:txBody>
          <a:bodyPr lIns="91425" tIns="45700" rIns="91425" bIns="45700" anchor="t" anchorCtr="0">
            <a:noAutofit/>
          </a:bodyPr>
          <a:lstStyle/>
          <a:p>
            <a:pPr marL="0" marR="0" lvl="0" indent="0" algn="ctr" rtl="0">
              <a:spcBef>
                <a:spcPts val="0"/>
              </a:spcBef>
              <a:buClr>
                <a:srgbClr val="412119"/>
              </a:buClr>
              <a:buSzPct val="25000"/>
              <a:buFont typeface="Arial"/>
              <a:buNone/>
            </a:pPr>
            <a:r>
              <a:rPr lang="en-US" sz="3200" b="0" i="0" u="none" strike="noStrike" cap="none" baseline="0">
                <a:solidFill>
                  <a:srgbClr val="412119"/>
                </a:solidFill>
                <a:latin typeface="Proxima Nova"/>
                <a:ea typeface="Proxima Nova"/>
                <a:cs typeface="Proxima Nova"/>
                <a:sym typeface="Proxima Nova"/>
              </a:rPr>
              <a:t>Tagging Plagiarism in the Classroom</a:t>
            </a:r>
          </a:p>
        </p:txBody>
      </p:sp>
      <p:pic>
        <p:nvPicPr>
          <p:cNvPr id="136" name="Shape 136"/>
          <p:cNvPicPr preferRelativeResize="0"/>
          <p:nvPr/>
        </p:nvPicPr>
        <p:blipFill rotWithShape="1">
          <a:blip r:embed="rId3">
            <a:alphaModFix/>
          </a:blip>
          <a:srcRect/>
          <a:stretch/>
        </p:blipFill>
        <p:spPr>
          <a:xfrm>
            <a:off x="2847975" y="3774466"/>
            <a:ext cx="1447800" cy="1307999"/>
          </a:xfrm>
          <a:prstGeom prst="rect">
            <a:avLst/>
          </a:prstGeom>
          <a:noFill/>
          <a:ln>
            <a:noFill/>
          </a:ln>
        </p:spPr>
      </p:pic>
      <p:pic>
        <p:nvPicPr>
          <p:cNvPr id="137" name="Shape 137"/>
          <p:cNvPicPr preferRelativeResize="0"/>
          <p:nvPr/>
        </p:nvPicPr>
        <p:blipFill rotWithShape="1">
          <a:blip r:embed="rId4">
            <a:alphaModFix/>
          </a:blip>
          <a:srcRect/>
          <a:stretch/>
        </p:blipFill>
        <p:spPr>
          <a:xfrm>
            <a:off x="4518025" y="3815741"/>
            <a:ext cx="1346100" cy="1193699"/>
          </a:xfrm>
          <a:prstGeom prst="rect">
            <a:avLst/>
          </a:prstGeom>
          <a:noFill/>
          <a:ln>
            <a:noFill/>
          </a:ln>
        </p:spPr>
      </p:pic>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99000" y="2157041"/>
            <a:ext cx="8454299" cy="24009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Proxima Nova"/>
              <a:buNone/>
            </a:pPr>
            <a:r>
              <a:rPr lang="en-US" sz="4800" b="0" i="0" u="none" strike="noStrike" cap="none" baseline="0">
                <a:solidFill>
                  <a:srgbClr val="434343"/>
                </a:solidFill>
                <a:latin typeface="Proxima Nova"/>
                <a:ea typeface="Proxima Nova"/>
                <a:cs typeface="Proxima Nova"/>
                <a:sym typeface="Proxima Nova"/>
                <a:rtl val="0"/>
              </a:rPr>
              <a:t>What is the </a:t>
            </a:r>
            <a:br>
              <a:rPr lang="en-US" sz="4800" b="0" i="0" u="none" strike="noStrike" cap="none" baseline="0">
                <a:solidFill>
                  <a:srgbClr val="434343"/>
                </a:solidFill>
                <a:latin typeface="Proxima Nova"/>
                <a:ea typeface="Proxima Nova"/>
                <a:cs typeface="Proxima Nova"/>
                <a:sym typeface="Proxima Nova"/>
                <a:rtl val="0"/>
              </a:rPr>
            </a:br>
            <a:r>
              <a:rPr lang="en-US" sz="4800" b="0" i="0" u="none" strike="noStrike" cap="none" baseline="0">
                <a:solidFill>
                  <a:srgbClr val="434343"/>
                </a:solidFill>
                <a:latin typeface="Proxima Nova"/>
                <a:ea typeface="Proxima Nova"/>
                <a:cs typeface="Proxima Nova"/>
                <a:sym typeface="Proxima Nova"/>
                <a:rtl val="0"/>
              </a:rPr>
              <a:t>Plagiarism Spectrum?</a:t>
            </a: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ftr" idx="11"/>
          </p:nvPr>
        </p:nvSpPr>
        <p:spPr>
          <a:xfrm>
            <a:off x="457200" y="6629400"/>
            <a:ext cx="2895600" cy="2254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8F8F8F"/>
              </a:buClr>
              <a:buSzPct val="25000"/>
              <a:buFont typeface="Arial"/>
              <a:buNone/>
            </a:pPr>
            <a:r>
              <a:rPr lang="en-US" sz="1400" b="0" i="0" u="none" strike="noStrike" cap="none" baseline="0">
                <a:solidFill>
                  <a:srgbClr val="8F8F8F"/>
                </a:solidFill>
                <a:latin typeface="Arial"/>
                <a:ea typeface="Arial"/>
                <a:cs typeface="Arial"/>
                <a:sym typeface="Arial"/>
                <a:rtl val="0"/>
              </a:rPr>
              <a:t>© 2012 iParadigms, LLC  All rights reserved.</a:t>
            </a:r>
          </a:p>
        </p:txBody>
      </p:sp>
      <p:sp>
        <p:nvSpPr>
          <p:cNvPr id="155" name="Shape 155"/>
          <p:cNvSpPr txBox="1">
            <a:spLocks noGrp="1"/>
          </p:cNvSpPr>
          <p:nvPr>
            <p:ph type="sldNum" idx="12"/>
          </p:nvPr>
        </p:nvSpPr>
        <p:spPr>
          <a:xfrm>
            <a:off x="4267200" y="6629400"/>
            <a:ext cx="685799" cy="2254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8F8F8F"/>
              </a:buClr>
              <a:buSzPct val="25000"/>
              <a:buFont typeface="Georgia"/>
              <a:buNone/>
            </a:pPr>
            <a:r>
              <a:rPr lang="en-US"/>
              <a:t> </a:t>
            </a:r>
          </a:p>
        </p:txBody>
      </p:sp>
      <p:pic>
        <p:nvPicPr>
          <p:cNvPr id="156" name="Shape 156"/>
          <p:cNvPicPr preferRelativeResize="0"/>
          <p:nvPr/>
        </p:nvPicPr>
        <p:blipFill rotWithShape="1">
          <a:blip r:embed="rId3">
            <a:alphaModFix/>
          </a:blip>
          <a:srcRect/>
          <a:stretch/>
        </p:blipFill>
        <p:spPr>
          <a:xfrm>
            <a:off x="0" y="228600"/>
            <a:ext cx="9144000" cy="6629400"/>
          </a:xfrm>
          <a:prstGeom prst="rect">
            <a:avLst/>
          </a:prstGeom>
          <a:noFill/>
          <a:ln>
            <a:noFill/>
          </a:ln>
        </p:spPr>
      </p:pic>
      <p:sp>
        <p:nvSpPr>
          <p:cNvPr id="157" name="Shape 157"/>
          <p:cNvSpPr txBox="1">
            <a:spLocks noGrp="1"/>
          </p:cNvSpPr>
          <p:nvPr>
            <p:ph type="title"/>
          </p:nvPr>
        </p:nvSpPr>
        <p:spPr>
          <a:xfrm>
            <a:off x="228600" y="228600"/>
            <a:ext cx="8229600" cy="868363"/>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US" sz="3000" b="0" i="0" u="none" strike="noStrike" cap="none" baseline="0">
                <a:solidFill>
                  <a:srgbClr val="000000"/>
                </a:solidFill>
                <a:latin typeface="Proxima Nova"/>
                <a:ea typeface="Proxima Nova"/>
                <a:cs typeface="Proxima Nova"/>
                <a:sym typeface="Proxima Nova"/>
                <a:rtl val="0"/>
              </a:rPr>
              <a:t>Tagging the 10 Types of Plagiarism</a:t>
            </a:r>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sldNum" idx="12"/>
          </p:nvPr>
        </p:nvSpPr>
        <p:spPr>
          <a:xfrm>
            <a:off x="4267200" y="6629400"/>
            <a:ext cx="685799" cy="2254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8F8F8F"/>
              </a:buClr>
              <a:buSzPct val="25000"/>
              <a:buFont typeface="Georgia"/>
              <a:buNone/>
            </a:pPr>
            <a:r>
              <a:rPr lang="en-US"/>
              <a:t> </a:t>
            </a:r>
          </a:p>
        </p:txBody>
      </p:sp>
      <p:sp>
        <p:nvSpPr>
          <p:cNvPr id="164" name="Shape 164"/>
          <p:cNvSpPr txBox="1"/>
          <p:nvPr/>
        </p:nvSpPr>
        <p:spPr>
          <a:xfrm>
            <a:off x="587375" y="3540125"/>
            <a:ext cx="184666"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pic>
        <p:nvPicPr>
          <p:cNvPr id="165" name="Shape 165"/>
          <p:cNvPicPr preferRelativeResize="0"/>
          <p:nvPr/>
        </p:nvPicPr>
        <p:blipFill rotWithShape="1">
          <a:blip r:embed="rId3">
            <a:alphaModFix/>
          </a:blip>
          <a:srcRect/>
          <a:stretch/>
        </p:blipFill>
        <p:spPr>
          <a:xfrm>
            <a:off x="307084" y="0"/>
            <a:ext cx="8371082" cy="6858000"/>
          </a:xfrm>
          <a:prstGeom prst="rect">
            <a:avLst/>
          </a:prstGeom>
          <a:noFill/>
          <a:ln>
            <a:noFill/>
          </a:ln>
        </p:spPr>
      </p:pic>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sldNum" idx="12"/>
          </p:nvPr>
        </p:nvSpPr>
        <p:spPr>
          <a:xfrm>
            <a:off x="4267200" y="6629400"/>
            <a:ext cx="685799" cy="2254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8F8F8F"/>
              </a:buClr>
              <a:buSzPct val="25000"/>
              <a:buFont typeface="Georgia"/>
              <a:buNone/>
            </a:pPr>
            <a:r>
              <a:rPr lang="en-US"/>
              <a:t> </a:t>
            </a:r>
          </a:p>
        </p:txBody>
      </p:sp>
      <p:pic>
        <p:nvPicPr>
          <p:cNvPr id="172" name="Shape 172"/>
          <p:cNvPicPr preferRelativeResize="0"/>
          <p:nvPr/>
        </p:nvPicPr>
        <p:blipFill rotWithShape="1">
          <a:blip r:embed="rId3">
            <a:alphaModFix/>
          </a:blip>
          <a:srcRect/>
          <a:stretch/>
        </p:blipFill>
        <p:spPr>
          <a:xfrm>
            <a:off x="340385" y="0"/>
            <a:ext cx="8431481" cy="6858000"/>
          </a:xfrm>
          <a:prstGeom prst="rect">
            <a:avLst/>
          </a:prstGeom>
          <a:noFill/>
          <a:ln>
            <a:noFill/>
          </a:ln>
        </p:spPr>
      </p:pic>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sldNum" idx="12"/>
          </p:nvPr>
        </p:nvSpPr>
        <p:spPr>
          <a:xfrm>
            <a:off x="4267200" y="6629400"/>
            <a:ext cx="685799" cy="2254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8F8F8F"/>
              </a:buClr>
              <a:buSzPct val="25000"/>
              <a:buFont typeface="Georgia"/>
              <a:buNone/>
            </a:pPr>
            <a:r>
              <a:rPr lang="en-US"/>
              <a:t> </a:t>
            </a:r>
          </a:p>
        </p:txBody>
      </p:sp>
      <p:pic>
        <p:nvPicPr>
          <p:cNvPr id="179" name="Shape 179"/>
          <p:cNvPicPr preferRelativeResize="0"/>
          <p:nvPr/>
        </p:nvPicPr>
        <p:blipFill rotWithShape="1">
          <a:blip r:embed="rId3">
            <a:alphaModFix/>
          </a:blip>
          <a:srcRect/>
          <a:stretch/>
        </p:blipFill>
        <p:spPr>
          <a:xfrm>
            <a:off x="396875" y="0"/>
            <a:ext cx="8431481" cy="6858000"/>
          </a:xfrm>
          <a:prstGeom prst="rect">
            <a:avLst/>
          </a:prstGeom>
          <a:noFill/>
          <a:ln>
            <a:noFill/>
          </a:ln>
        </p:spPr>
      </p:pic>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457200" y="1176225"/>
            <a:ext cx="8229600" cy="1298100"/>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chemeClr val="dk1"/>
              </a:buClr>
              <a:buSzPct val="25000"/>
              <a:buFont typeface="Proxima Nova"/>
              <a:buNone/>
            </a:pPr>
            <a:r>
              <a:rPr lang="en-US" sz="2500" b="0" i="0" u="none" strike="noStrike" cap="none" baseline="0">
                <a:solidFill>
                  <a:srgbClr val="434343"/>
                </a:solidFill>
                <a:latin typeface="Proxima Nova"/>
                <a:ea typeface="Proxima Nova"/>
                <a:cs typeface="Proxima Nova"/>
                <a:sym typeface="Proxima Nova"/>
                <a:rtl val="0"/>
              </a:rPr>
              <a:t>From the </a:t>
            </a:r>
            <a:r>
              <a:rPr lang="en-US" sz="2500" b="0" i="0" u="sng" strike="noStrike" cap="none" baseline="0">
                <a:solidFill>
                  <a:schemeClr val="accent6"/>
                </a:solidFill>
                <a:latin typeface="Proxima Nova"/>
                <a:ea typeface="Proxima Nova"/>
                <a:cs typeface="Proxima Nova"/>
                <a:sym typeface="Proxima Nova"/>
                <a:rtl val="0"/>
              </a:rPr>
              <a:t>three</a:t>
            </a:r>
            <a:r>
              <a:rPr lang="en-US" sz="2500" b="0" i="0" u="none" strike="noStrike" cap="none" baseline="0">
                <a:solidFill>
                  <a:srgbClr val="434343"/>
                </a:solidFill>
                <a:latin typeface="Proxima Nova"/>
                <a:ea typeface="Proxima Nova"/>
                <a:cs typeface="Proxima Nova"/>
                <a:sym typeface="Proxima Nova"/>
                <a:rtl val="0"/>
              </a:rPr>
              <a:t> described, this type of plagiarism should be tagged as:</a:t>
            </a:r>
          </a:p>
          <a:p>
            <a:pPr marL="0" marR="0" lvl="0" indent="0" algn="l" rtl="0">
              <a:lnSpc>
                <a:spcPct val="115000"/>
              </a:lnSpc>
              <a:spcBef>
                <a:spcPts val="2500"/>
              </a:spcBef>
              <a:spcAft>
                <a:spcPts val="0"/>
              </a:spcAft>
              <a:buClr>
                <a:schemeClr val="dk1"/>
              </a:buClr>
              <a:buFont typeface="Proxima Nova"/>
              <a:buNone/>
            </a:pPr>
            <a:endParaRPr sz="2500" b="0" i="0" u="none" strike="noStrike" cap="none" baseline="0">
              <a:solidFill>
                <a:srgbClr val="434343"/>
              </a:solidFill>
              <a:latin typeface="Proxima Nova"/>
              <a:ea typeface="Proxima Nova"/>
              <a:cs typeface="Proxima Nova"/>
              <a:sym typeface="Proxima Nova"/>
              <a:rtl val="0"/>
            </a:endParaRPr>
          </a:p>
          <a:p>
            <a:pPr marL="0" marR="0" lvl="0" indent="0" algn="l" rtl="0">
              <a:lnSpc>
                <a:spcPct val="115000"/>
              </a:lnSpc>
              <a:spcBef>
                <a:spcPts val="2500"/>
              </a:spcBef>
              <a:spcAft>
                <a:spcPts val="0"/>
              </a:spcAft>
              <a:buClr>
                <a:schemeClr val="dk1"/>
              </a:buClr>
              <a:buFont typeface="Proxima Nova"/>
              <a:buNone/>
            </a:pPr>
            <a:endParaRPr sz="2500" b="0" i="0" u="none" strike="noStrike" cap="none" baseline="0">
              <a:solidFill>
                <a:srgbClr val="434343"/>
              </a:solidFill>
              <a:latin typeface="Proxima Nova"/>
              <a:ea typeface="Proxima Nova"/>
              <a:cs typeface="Proxima Nova"/>
              <a:sym typeface="Proxima Nova"/>
              <a:rtl val="0"/>
            </a:endParaRPr>
          </a:p>
        </p:txBody>
      </p:sp>
      <p:sp>
        <p:nvSpPr>
          <p:cNvPr id="186" name="Shape 186"/>
          <p:cNvSpPr txBox="1"/>
          <p:nvPr/>
        </p:nvSpPr>
        <p:spPr>
          <a:xfrm>
            <a:off x="457200" y="381525"/>
            <a:ext cx="5584200" cy="79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434343"/>
              </a:buClr>
              <a:buSzPct val="25000"/>
              <a:buFont typeface="Proxima Nova"/>
              <a:buNone/>
            </a:pPr>
            <a:r>
              <a:rPr lang="en-US" sz="3000" b="1" i="0" u="none" strike="noStrike" cap="none" baseline="0">
                <a:solidFill>
                  <a:srgbClr val="434343"/>
                </a:solidFill>
                <a:latin typeface="Proxima Nova"/>
                <a:ea typeface="Proxima Nova"/>
                <a:cs typeface="Proxima Nova"/>
                <a:sym typeface="Proxima Nova"/>
                <a:rtl val="0"/>
              </a:rPr>
              <a:t>Which Type? </a:t>
            </a:r>
          </a:p>
        </p:txBody>
      </p:sp>
      <p:pic>
        <p:nvPicPr>
          <p:cNvPr id="187" name="Shape 187"/>
          <p:cNvPicPr preferRelativeResize="0"/>
          <p:nvPr/>
        </p:nvPicPr>
        <p:blipFill rotWithShape="1">
          <a:blip r:embed="rId3">
            <a:alphaModFix/>
          </a:blip>
          <a:srcRect/>
          <a:stretch/>
        </p:blipFill>
        <p:spPr>
          <a:xfrm>
            <a:off x="0" y="2180893"/>
            <a:ext cx="9144000" cy="3893212"/>
          </a:xfrm>
          <a:prstGeom prst="rect">
            <a:avLst/>
          </a:prstGeom>
          <a:noFill/>
          <a:ln>
            <a:noFill/>
          </a:ln>
        </p:spPr>
      </p:pic>
    </p:spTree>
  </p:cSld>
  <p:clrMapOvr>
    <a:masterClrMapping/>
  </p:clrMapOvr>
  <p:transition xmlns:p14="http://schemas.microsoft.com/office/powerpoint/2010/main" spd="slow">
    <p:cut/>
  </p:transition>
</p:sld>
</file>

<file path=ppt/theme/theme1.xml><?xml version="1.0" encoding="utf-8"?>
<a:theme xmlns:a="http://schemas.openxmlformats.org/drawingml/2006/main" name="Office Theme">
  <a:themeElements>
    <a:clrScheme name="Turnitin">
      <a:dk1>
        <a:srgbClr val="000000"/>
      </a:dk1>
      <a:lt1>
        <a:srgbClr val="FFFFFF"/>
      </a:lt1>
      <a:dk2>
        <a:srgbClr val="3A5874"/>
      </a:dk2>
      <a:lt2>
        <a:srgbClr val="FECC82"/>
      </a:lt2>
      <a:accent1>
        <a:srgbClr val="B7D1E0"/>
      </a:accent1>
      <a:accent2>
        <a:srgbClr val="D5E5EF"/>
      </a:accent2>
      <a:accent3>
        <a:srgbClr val="6C9030"/>
      </a:accent3>
      <a:accent4>
        <a:srgbClr val="7D7FBB"/>
      </a:accent4>
      <a:accent5>
        <a:srgbClr val="78B1DF"/>
      </a:accent5>
      <a:accent6>
        <a:srgbClr val="D3002C"/>
      </a:accent6>
      <a:hlink>
        <a:srgbClr val="3A5874"/>
      </a:hlink>
      <a:folHlink>
        <a:srgbClr val="7D7FB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Turnitin">
      <a:dk1>
        <a:srgbClr val="000000"/>
      </a:dk1>
      <a:lt1>
        <a:srgbClr val="FFFFFF"/>
      </a:lt1>
      <a:dk2>
        <a:srgbClr val="3A5874"/>
      </a:dk2>
      <a:lt2>
        <a:srgbClr val="FECC82"/>
      </a:lt2>
      <a:accent1>
        <a:srgbClr val="B7D1E0"/>
      </a:accent1>
      <a:accent2>
        <a:srgbClr val="D5E5EF"/>
      </a:accent2>
      <a:accent3>
        <a:srgbClr val="6C9030"/>
      </a:accent3>
      <a:accent4>
        <a:srgbClr val="7D7FBB"/>
      </a:accent4>
      <a:accent5>
        <a:srgbClr val="78B1DF"/>
      </a:accent5>
      <a:accent6>
        <a:srgbClr val="D3002C"/>
      </a:accent6>
      <a:hlink>
        <a:srgbClr val="3A5874"/>
      </a:hlink>
      <a:folHlink>
        <a:srgbClr val="7D7FB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1655</Words>
  <Application>Microsoft Macintosh PowerPoint</Application>
  <PresentationFormat>On-screen Show (4:3)</PresentationFormat>
  <Paragraphs>119</Paragraphs>
  <Slides>26</Slides>
  <Notes>26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1_Office Theme</vt:lpstr>
      <vt:lpstr>Is it a #clone or a #remix?</vt:lpstr>
      <vt:lpstr>PowerPoint Presentation</vt:lpstr>
      <vt:lpstr>Is it a #clone or a #remix?</vt:lpstr>
      <vt:lpstr>What is the  Plagiarism Spectrum?</vt:lpstr>
      <vt:lpstr>Tagging the 10 Types of Plagiarism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it Plagiarism or Not?</vt:lpstr>
      <vt:lpstr>PowerPoint Presentation</vt:lpstr>
      <vt:lpstr>PowerPoint Presentation</vt:lpstr>
      <vt:lpstr>PowerPoint Presentation</vt:lpstr>
      <vt:lpstr>Classroom Activities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it a #clone or a #remix?</dc:title>
  <cp:lastModifiedBy>iParadigms User</cp:lastModifiedBy>
  <cp:revision>3</cp:revision>
  <cp:lastPrinted>2014-10-30T15:48:39Z</cp:lastPrinted>
  <dcterms:modified xsi:type="dcterms:W3CDTF">2014-10-30T18:18:22Z</dcterms:modified>
</cp:coreProperties>
</file>